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71" r:id="rId2"/>
    <p:sldId id="264" r:id="rId3"/>
    <p:sldId id="265" r:id="rId4"/>
    <p:sldId id="273" r:id="rId5"/>
    <p:sldId id="274" r:id="rId6"/>
    <p:sldId id="279" r:id="rId7"/>
    <p:sldId id="256" r:id="rId8"/>
    <p:sldId id="257" r:id="rId9"/>
    <p:sldId id="258" r:id="rId10"/>
    <p:sldId id="259" r:id="rId11"/>
    <p:sldId id="260" r:id="rId12"/>
    <p:sldId id="261" r:id="rId13"/>
    <p:sldId id="262" r:id="rId14"/>
    <p:sldId id="263" r:id="rId15"/>
    <p:sldId id="281" r:id="rId16"/>
    <p:sldId id="266" r:id="rId17"/>
    <p:sldId id="267" r:id="rId18"/>
    <p:sldId id="280" r:id="rId19"/>
    <p:sldId id="268" r:id="rId20"/>
    <p:sldId id="269" r:id="rId21"/>
    <p:sldId id="270" r:id="rId22"/>
    <p:sldId id="275" r:id="rId23"/>
    <p:sldId id="276" r:id="rId24"/>
    <p:sldId id="277" r:id="rId25"/>
    <p:sldId id="278" r:id="rId26"/>
    <p:sldId id="272"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690B7FA-515D-4866-8A79-D87A7D01D945}" type="datetimeFigureOut">
              <a:rPr lang="en-US" smtClean="0"/>
              <a:t>4/9/2014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A099E71-6B7D-45C8-918E-172BC2C4AA15}" type="slidenum">
              <a:rPr lang="en-US" smtClean="0"/>
              <a:t>‹#›</a:t>
            </a:fld>
            <a:endParaRPr lang="en-US"/>
          </a:p>
        </p:txBody>
      </p:sp>
    </p:spTree>
    <p:extLst>
      <p:ext uri="{BB962C8B-B14F-4D97-AF65-F5344CB8AC3E}">
        <p14:creationId xmlns:p14="http://schemas.microsoft.com/office/powerpoint/2010/main" val="5815511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DD1E52-86C8-428F-BCD2-8EF4F383E66F}"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2922536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D1E52-86C8-428F-BCD2-8EF4F383E66F}"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344286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D1E52-86C8-428F-BCD2-8EF4F383E66F}"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1154712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D1E52-86C8-428F-BCD2-8EF4F383E66F}"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2784444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DD1E52-86C8-428F-BCD2-8EF4F383E66F}"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1431042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DD1E52-86C8-428F-BCD2-8EF4F383E66F}"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363050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DD1E52-86C8-428F-BCD2-8EF4F383E66F}" type="datetimeFigureOut">
              <a:rPr lang="en-US" smtClean="0"/>
              <a:t>4/9/2014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3645821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DD1E52-86C8-428F-BCD2-8EF4F383E66F}" type="datetimeFigureOut">
              <a:rPr lang="en-US" smtClean="0"/>
              <a:t>4/9/2014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84340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D1E52-86C8-428F-BCD2-8EF4F383E66F}" type="datetimeFigureOut">
              <a:rPr lang="en-US" smtClean="0"/>
              <a:t>4/9/2014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996460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D1E52-86C8-428F-BCD2-8EF4F383E66F}"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168956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D1E52-86C8-428F-BCD2-8EF4F383E66F}"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D3B5F9-3B88-4334-9525-4C047969D311}" type="slidenum">
              <a:rPr lang="en-US" smtClean="0"/>
              <a:t>‹#›</a:t>
            </a:fld>
            <a:endParaRPr lang="en-US"/>
          </a:p>
        </p:txBody>
      </p:sp>
    </p:spTree>
    <p:extLst>
      <p:ext uri="{BB962C8B-B14F-4D97-AF65-F5344CB8AC3E}">
        <p14:creationId xmlns:p14="http://schemas.microsoft.com/office/powerpoint/2010/main" val="987631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DD1E52-86C8-428F-BCD2-8EF4F383E66F}" type="datetimeFigureOut">
              <a:rPr lang="en-US" smtClean="0"/>
              <a:t>4/9/2014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D3B5F9-3B88-4334-9525-4C047969D311}" type="slidenum">
              <a:rPr lang="en-US" smtClean="0"/>
              <a:t>‹#›</a:t>
            </a:fld>
            <a:endParaRPr lang="en-US"/>
          </a:p>
        </p:txBody>
      </p:sp>
    </p:spTree>
    <p:extLst>
      <p:ext uri="{BB962C8B-B14F-4D97-AF65-F5344CB8AC3E}">
        <p14:creationId xmlns:p14="http://schemas.microsoft.com/office/powerpoint/2010/main" val="3745508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3.bin"/><Relationship Id="rId4" Type="http://schemas.openxmlformats.org/officeDocument/2006/relationships/image" Target="../media/image6.wmf"/></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21.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5.wmf"/><Relationship Id="rId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859340"/>
            <a:ext cx="8610600" cy="3970318"/>
          </a:xfrm>
          <a:prstGeom prst="rect">
            <a:avLst/>
          </a:prstGeom>
        </p:spPr>
        <p:txBody>
          <a:bodyPr wrap="square">
            <a:spAutoFit/>
          </a:bodyPr>
          <a:lstStyle/>
          <a:p>
            <a:r>
              <a:rPr lang="en-US" b="1" dirty="0">
                <a:solidFill>
                  <a:srgbClr val="FF0000"/>
                </a:solidFill>
              </a:rPr>
              <a:t>7. Analogues </a:t>
            </a:r>
            <a:r>
              <a:rPr lang="en-US" dirty="0">
                <a:solidFill>
                  <a:srgbClr val="FF0000"/>
                </a:solidFill>
              </a:rPr>
              <a:t>  </a:t>
            </a:r>
          </a:p>
          <a:p>
            <a:r>
              <a:rPr lang="en-US" dirty="0"/>
              <a:t>intro, </a:t>
            </a:r>
            <a:endParaRPr lang="en-US" dirty="0" smtClean="0"/>
          </a:p>
          <a:p>
            <a:r>
              <a:rPr lang="en-US" dirty="0" smtClean="0"/>
              <a:t>7.1 natural analogues, </a:t>
            </a:r>
          </a:p>
          <a:p>
            <a:r>
              <a:rPr lang="en-US" dirty="0" smtClean="0">
                <a:solidFill>
                  <a:srgbClr val="FF0000"/>
                </a:solidFill>
              </a:rPr>
              <a:t>7.2 constructed analogues (CA)</a:t>
            </a:r>
            <a:r>
              <a:rPr lang="en-US" dirty="0" smtClean="0"/>
              <a:t>, </a:t>
            </a:r>
          </a:p>
          <a:p>
            <a:r>
              <a:rPr lang="en-US" dirty="0" smtClean="0"/>
              <a:t>7.3 </a:t>
            </a:r>
            <a:r>
              <a:rPr lang="en-US" dirty="0"/>
              <a:t>specification </a:t>
            </a:r>
            <a:r>
              <a:rPr lang="en-US" dirty="0" smtClean="0"/>
              <a:t>by CA</a:t>
            </a:r>
          </a:p>
          <a:p>
            <a:r>
              <a:rPr lang="en-US" dirty="0" smtClean="0"/>
              <a:t>7.4 </a:t>
            </a:r>
            <a:r>
              <a:rPr lang="en-US" dirty="0"/>
              <a:t>global </a:t>
            </a:r>
            <a:r>
              <a:rPr lang="en-US" dirty="0" smtClean="0"/>
              <a:t>SST forecasts,  </a:t>
            </a:r>
          </a:p>
          <a:p>
            <a:r>
              <a:rPr lang="en-US" dirty="0" smtClean="0"/>
              <a:t>7.5 </a:t>
            </a:r>
            <a:r>
              <a:rPr lang="en-US" dirty="0">
                <a:solidFill>
                  <a:schemeClr val="bg2">
                    <a:lumMod val="90000"/>
                  </a:schemeClr>
                </a:solidFill>
              </a:rPr>
              <a:t>short range/dispersion, </a:t>
            </a:r>
            <a:endParaRPr lang="en-US" dirty="0" smtClean="0">
              <a:solidFill>
                <a:schemeClr val="bg2">
                  <a:lumMod val="90000"/>
                </a:schemeClr>
              </a:solidFill>
            </a:endParaRPr>
          </a:p>
          <a:p>
            <a:r>
              <a:rPr lang="en-US" dirty="0" smtClean="0"/>
              <a:t>7.6 </a:t>
            </a:r>
            <a:r>
              <a:rPr lang="en-US" dirty="0"/>
              <a:t>growing </a:t>
            </a:r>
            <a:r>
              <a:rPr lang="en-US" dirty="0" smtClean="0"/>
              <a:t>modes</a:t>
            </a:r>
          </a:p>
          <a:p>
            <a:endParaRPr lang="en-US" dirty="0"/>
          </a:p>
          <a:p>
            <a:endParaRPr lang="en-US" dirty="0"/>
          </a:p>
          <a:p>
            <a:r>
              <a:rPr lang="en-US" dirty="0"/>
              <a:t> </a:t>
            </a:r>
          </a:p>
          <a:p>
            <a:r>
              <a:rPr lang="en-US" dirty="0"/>
              <a:t>	In 1999 the earth’s atmosphere was gearing up for a special event. Towards the end of July, the 500mb flow in the </a:t>
            </a:r>
            <a:r>
              <a:rPr lang="en-US" dirty="0" err="1"/>
              <a:t>extratropical</a:t>
            </a:r>
            <a:r>
              <a:rPr lang="en-US" dirty="0"/>
              <a:t> SH started to look more and more like a flow pattern observed some twenty two years earlier in May 1977. </a:t>
            </a:r>
          </a:p>
        </p:txBody>
      </p:sp>
    </p:spTree>
    <p:extLst>
      <p:ext uri="{BB962C8B-B14F-4D97-AF65-F5344CB8AC3E}">
        <p14:creationId xmlns:p14="http://schemas.microsoft.com/office/powerpoint/2010/main" val="563499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740688"/>
            <a:ext cx="8991600" cy="5909310"/>
          </a:xfrm>
          <a:prstGeom prst="rect">
            <a:avLst/>
          </a:prstGeom>
        </p:spPr>
        <p:txBody>
          <a:bodyPr wrap="square">
            <a:spAutoFit/>
          </a:bodyPr>
          <a:lstStyle/>
          <a:p>
            <a:r>
              <a:rPr lang="en-US" dirty="0"/>
              <a:t>Why should </a:t>
            </a:r>
            <a:r>
              <a:rPr lang="en-US" dirty="0" err="1"/>
              <a:t>Eq</a:t>
            </a:r>
            <a:r>
              <a:rPr lang="en-US" dirty="0"/>
              <a:t> (7.4) yield any forecast skill? The only circumstance where one can verify the concept is to imagine we have a natural analogue. That means </a:t>
            </a:r>
            <a:r>
              <a:rPr lang="en-US" dirty="0"/>
              <a:t>α</a:t>
            </a:r>
            <a:r>
              <a:rPr lang="en-US" baseline="-25000" dirty="0" smtClean="0"/>
              <a:t>j</a:t>
            </a:r>
            <a:r>
              <a:rPr lang="en-US" dirty="0" smtClean="0"/>
              <a:t> </a:t>
            </a:r>
            <a:r>
              <a:rPr lang="en-US" dirty="0"/>
              <a:t>should be 1 for the natural analogue year and zero for all other years, and (7.4) simply states what we phrased already in section 7.1 and depicted in Fig 7.2, namely that two states that are close enough to be called each other’s analogue will track each other for some time and are each other’s forecast. </a:t>
            </a:r>
            <a:endParaRPr lang="en-US" dirty="0" smtClean="0"/>
          </a:p>
          <a:p>
            <a:endParaRPr lang="en-US" dirty="0"/>
          </a:p>
          <a:p>
            <a:r>
              <a:rPr lang="en-US" dirty="0" smtClean="0"/>
              <a:t>Obviously</a:t>
            </a:r>
            <a:r>
              <a:rPr lang="en-US" dirty="0"/>
              <a:t>, no  construction is required if there was a natural analogue. But, as argued in the Appendix, in the absence of natural analogues a linear combination of observed states gives an exact solution for the time tendencies associated with linear processes. There is, however,  an error introduced into the CA forecast by a linear combination of tendencies associated with purely non-linear components, and so a verification of CA is a statement as to how linear the problem is. Large scale wave propagation is linear, and once one linearizes </a:t>
            </a:r>
            <a:r>
              <a:rPr lang="en-US" dirty="0" err="1"/>
              <a:t>wrt</a:t>
            </a:r>
            <a:r>
              <a:rPr lang="en-US" dirty="0"/>
              <a:t> some climatological mean flow the linear part of the advection terms may be larger than the non-linear terms. This is different for each physical problem</a:t>
            </a:r>
            <a:r>
              <a:rPr lang="en-US" dirty="0" smtClean="0"/>
              <a:t>.</a:t>
            </a:r>
          </a:p>
          <a:p>
            <a:endParaRPr lang="en-US" dirty="0"/>
          </a:p>
          <a:p>
            <a:r>
              <a:rPr lang="en-US" dirty="0"/>
              <a:t>	Is a constructed analogue linear? The definition in (7.4) is a linear combination of non-linearly evolving states observed in the past. So even in (7.4) itself there is empirical non-linearity. Moreover, in section 7.6, we will change the weights during the integration expressed in (7.4') - this will add more to non-linearity. (We are not reporting on any attempts to add quadratic terms in (7.4) - that would allow for more substantial non-linearity, but the procedure to follow is unclear).  </a:t>
            </a:r>
          </a:p>
        </p:txBody>
      </p:sp>
    </p:spTree>
    <p:extLst>
      <p:ext uri="{BB962C8B-B14F-4D97-AF65-F5344CB8AC3E}">
        <p14:creationId xmlns:p14="http://schemas.microsoft.com/office/powerpoint/2010/main" val="589553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941487"/>
            <a:ext cx="8839200" cy="5632311"/>
          </a:xfrm>
          <a:prstGeom prst="rect">
            <a:avLst/>
          </a:prstGeom>
        </p:spPr>
        <p:txBody>
          <a:bodyPr wrap="square">
            <a:spAutoFit/>
          </a:bodyPr>
          <a:lstStyle/>
          <a:p>
            <a:r>
              <a:rPr lang="en-US" b="1" dirty="0">
                <a:solidFill>
                  <a:srgbClr val="FF0000"/>
                </a:solidFill>
              </a:rPr>
              <a:t>7.2.2 The method of finding the weights </a:t>
            </a:r>
            <a:r>
              <a:rPr lang="el-GR" b="1" dirty="0" smtClean="0">
                <a:solidFill>
                  <a:srgbClr val="FF0000"/>
                </a:solidFill>
              </a:rPr>
              <a:t>α</a:t>
            </a:r>
            <a:r>
              <a:rPr lang="en-US" b="1" baseline="-25000" dirty="0" smtClean="0">
                <a:solidFill>
                  <a:srgbClr val="FF0000"/>
                </a:solidFill>
              </a:rPr>
              <a:t>j</a:t>
            </a:r>
          </a:p>
          <a:p>
            <a:endParaRPr lang="en-US" dirty="0">
              <a:solidFill>
                <a:srgbClr val="FF0000"/>
              </a:solidFill>
            </a:endParaRPr>
          </a:p>
          <a:p>
            <a:r>
              <a:rPr lang="en-US" dirty="0"/>
              <a:t>	We are first concerned with solving </a:t>
            </a:r>
            <a:r>
              <a:rPr lang="en-US" dirty="0" err="1"/>
              <a:t>Eq</a:t>
            </a:r>
            <a:r>
              <a:rPr lang="en-US" dirty="0"/>
              <a:t>(7.3). The problem is that the solution may not be unique, and the straightforward formulation given below leads to a (nearly) ill-posed problem. Classically we need to minimize U given by:</a:t>
            </a:r>
          </a:p>
          <a:p>
            <a:r>
              <a:rPr lang="en-US" dirty="0"/>
              <a:t>                                        M</a:t>
            </a:r>
          </a:p>
          <a:p>
            <a:r>
              <a:rPr lang="en-US" dirty="0"/>
              <a:t>U   =   </a:t>
            </a:r>
            <a:r>
              <a:rPr lang="en-US" dirty="0" smtClean="0"/>
              <a:t>∑  </a:t>
            </a:r>
            <a:r>
              <a:rPr lang="en-US" dirty="0"/>
              <a:t>{</a:t>
            </a:r>
            <a:r>
              <a:rPr lang="en-US" dirty="0" err="1"/>
              <a:t>f</a:t>
            </a:r>
            <a:r>
              <a:rPr lang="en-US" baseline="30000" dirty="0" err="1"/>
              <a:t>IC</a:t>
            </a:r>
            <a:r>
              <a:rPr lang="en-US" dirty="0"/>
              <a:t>(s, j</a:t>
            </a:r>
            <a:r>
              <a:rPr lang="en-US" baseline="-25000" dirty="0"/>
              <a:t>0</a:t>
            </a:r>
            <a:r>
              <a:rPr lang="en-US" dirty="0"/>
              <a:t>, m)  -   </a:t>
            </a:r>
            <a:r>
              <a:rPr lang="en-US" dirty="0" smtClean="0"/>
              <a:t>∑    α</a:t>
            </a:r>
            <a:r>
              <a:rPr lang="en-US" baseline="-25000" dirty="0" smtClean="0"/>
              <a:t>j</a:t>
            </a:r>
            <a:r>
              <a:rPr lang="en-US" dirty="0" smtClean="0"/>
              <a:t> </a:t>
            </a:r>
            <a:r>
              <a:rPr lang="en-US" dirty="0"/>
              <a:t>f(s, j, m)} </a:t>
            </a:r>
            <a:r>
              <a:rPr lang="en-US" baseline="30000" dirty="0"/>
              <a:t>2</a:t>
            </a:r>
            <a:r>
              <a:rPr lang="en-US" dirty="0"/>
              <a:t> 			</a:t>
            </a:r>
          </a:p>
          <a:p>
            <a:r>
              <a:rPr lang="en-US" dirty="0" smtClean="0"/>
              <a:t>            s</a:t>
            </a:r>
            <a:r>
              <a:rPr lang="en-US" dirty="0"/>
              <a:t>		    j =1</a:t>
            </a:r>
          </a:p>
          <a:p>
            <a:r>
              <a:rPr lang="en-US" dirty="0"/>
              <a:t> </a:t>
            </a:r>
          </a:p>
          <a:p>
            <a:r>
              <a:rPr lang="en-US" dirty="0"/>
              <a:t>Differentiation w.r.t. the </a:t>
            </a:r>
            <a:r>
              <a:rPr lang="en-US" baseline="-25000" dirty="0" smtClean="0"/>
              <a:t>j</a:t>
            </a:r>
            <a:r>
              <a:rPr lang="en-US" dirty="0" smtClean="0"/>
              <a:t> </a:t>
            </a:r>
            <a:r>
              <a:rPr lang="en-US" dirty="0"/>
              <a:t>leads to the equation</a:t>
            </a:r>
          </a:p>
          <a:p>
            <a:r>
              <a:rPr lang="en-US" dirty="0"/>
              <a:t>	</a:t>
            </a:r>
            <a:r>
              <a:rPr lang="en-US" dirty="0" err="1"/>
              <a:t>Q</a:t>
            </a:r>
            <a:r>
              <a:rPr lang="en-US" baseline="30000" dirty="0" err="1"/>
              <a:t>a</a:t>
            </a:r>
            <a:r>
              <a:rPr lang="en-US" dirty="0"/>
              <a:t> </a:t>
            </a:r>
            <a:r>
              <a:rPr lang="el-GR" b="1" dirty="0" smtClean="0"/>
              <a:t>α</a:t>
            </a:r>
            <a:r>
              <a:rPr lang="en-US" dirty="0" smtClean="0"/>
              <a:t> </a:t>
            </a:r>
            <a:r>
              <a:rPr lang="en-US" dirty="0"/>
              <a:t>= </a:t>
            </a:r>
            <a:r>
              <a:rPr lang="en-US" b="1" dirty="0"/>
              <a:t>a</a:t>
            </a:r>
            <a:r>
              <a:rPr lang="en-US" dirty="0"/>
              <a:t> 	(7.5)</a:t>
            </a:r>
          </a:p>
          <a:p>
            <a:r>
              <a:rPr lang="en-US" dirty="0"/>
              <a:t>This is the exact problem described in </a:t>
            </a:r>
            <a:r>
              <a:rPr lang="en-US" dirty="0" err="1"/>
              <a:t>Eqs</a:t>
            </a:r>
            <a:r>
              <a:rPr lang="en-US" dirty="0"/>
              <a:t> (5.1a) and (5.4a). </a:t>
            </a:r>
            <a:r>
              <a:rPr lang="en-US" dirty="0" err="1"/>
              <a:t>Q</a:t>
            </a:r>
            <a:r>
              <a:rPr lang="en-US" baseline="30000" dirty="0" err="1"/>
              <a:t>a</a:t>
            </a:r>
            <a:r>
              <a:rPr lang="en-US" dirty="0"/>
              <a:t> is the alternative covariance matrix, </a:t>
            </a:r>
            <a:r>
              <a:rPr lang="el-GR" b="1" dirty="0" smtClean="0"/>
              <a:t>α</a:t>
            </a:r>
            <a:r>
              <a:rPr lang="en-US" dirty="0" smtClean="0"/>
              <a:t> </a:t>
            </a:r>
            <a:r>
              <a:rPr lang="en-US" dirty="0"/>
              <a:t>is the vector containing the </a:t>
            </a:r>
            <a:r>
              <a:rPr lang="el-GR" dirty="0" smtClean="0"/>
              <a:t>α</a:t>
            </a:r>
            <a:r>
              <a:rPr lang="en-US" baseline="-25000" dirty="0" smtClean="0"/>
              <a:t>j</a:t>
            </a:r>
            <a:r>
              <a:rPr lang="en-US" dirty="0" smtClean="0"/>
              <a:t> </a:t>
            </a:r>
            <a:r>
              <a:rPr lang="en-US" dirty="0"/>
              <a:t>and the </a:t>
            </a:r>
            <a:r>
              <a:rPr lang="en-US" dirty="0" err="1"/>
              <a:t>rhs</a:t>
            </a:r>
            <a:r>
              <a:rPr lang="en-US" dirty="0"/>
              <a:t> is vector </a:t>
            </a:r>
            <a:r>
              <a:rPr lang="en-US" b="1" dirty="0"/>
              <a:t>a</a:t>
            </a:r>
            <a:r>
              <a:rPr lang="en-US" dirty="0"/>
              <a:t> containing elements </a:t>
            </a:r>
            <a:r>
              <a:rPr lang="en-US" dirty="0" err="1"/>
              <a:t>a</a:t>
            </a:r>
            <a:r>
              <a:rPr lang="en-US" baseline="-25000" dirty="0" err="1"/>
              <a:t>j</a:t>
            </a:r>
            <a:r>
              <a:rPr lang="en-US" dirty="0"/>
              <a:t> given by </a:t>
            </a:r>
          </a:p>
          <a:p>
            <a:r>
              <a:rPr lang="en-US" dirty="0"/>
              <a:t>	</a:t>
            </a:r>
            <a:r>
              <a:rPr lang="en-US" dirty="0" err="1"/>
              <a:t>a</a:t>
            </a:r>
            <a:r>
              <a:rPr lang="en-US" baseline="-25000" dirty="0" err="1"/>
              <a:t>j</a:t>
            </a:r>
            <a:r>
              <a:rPr lang="en-US" dirty="0"/>
              <a:t> = </a:t>
            </a:r>
            <a:r>
              <a:rPr lang="en-US" dirty="0" smtClean="0"/>
              <a:t>∑ </a:t>
            </a:r>
            <a:r>
              <a:rPr lang="en-US" dirty="0" err="1"/>
              <a:t>f</a:t>
            </a:r>
            <a:r>
              <a:rPr lang="en-US" baseline="30000" dirty="0" err="1"/>
              <a:t>IC</a:t>
            </a:r>
            <a:r>
              <a:rPr lang="en-US" dirty="0"/>
              <a:t>(s, j</a:t>
            </a:r>
            <a:r>
              <a:rPr lang="en-US" baseline="-25000" dirty="0"/>
              <a:t>0</a:t>
            </a:r>
            <a:r>
              <a:rPr lang="en-US" dirty="0"/>
              <a:t>, m)  f(s, j, m), </a:t>
            </a:r>
          </a:p>
          <a:p>
            <a:r>
              <a:rPr lang="en-US" dirty="0"/>
              <a:t>where the summation is over the spatial domain. Note that </a:t>
            </a:r>
            <a:r>
              <a:rPr lang="el-GR" dirty="0" smtClean="0"/>
              <a:t>α</a:t>
            </a:r>
            <a:r>
              <a:rPr lang="en-US" baseline="-25000" dirty="0" smtClean="0"/>
              <a:t>j</a:t>
            </a:r>
            <a:r>
              <a:rPr lang="en-US" dirty="0" smtClean="0"/>
              <a:t> </a:t>
            </a:r>
            <a:r>
              <a:rPr lang="en-US" dirty="0"/>
              <a:t>is constant in space - we linearly combine whole maps so as to maintain spatial consistency. Even under circumstances where </a:t>
            </a:r>
            <a:r>
              <a:rPr lang="en-US" dirty="0" err="1"/>
              <a:t>Eq</a:t>
            </a:r>
            <a:r>
              <a:rPr lang="en-US" dirty="0"/>
              <a:t>(7.5) has an exact solution, the resulting </a:t>
            </a:r>
            <a:r>
              <a:rPr lang="el-GR" dirty="0" smtClean="0"/>
              <a:t>α</a:t>
            </a:r>
            <a:r>
              <a:rPr lang="en-US" baseline="-25000" dirty="0" smtClean="0"/>
              <a:t>j</a:t>
            </a:r>
            <a:r>
              <a:rPr lang="en-US" dirty="0" smtClean="0"/>
              <a:t> </a:t>
            </a:r>
            <a:r>
              <a:rPr lang="en-US" dirty="0"/>
              <a:t>could be meaningless for further application, when the weights are too large, and ultra-sensitive to a slight change in formulating the problem.</a:t>
            </a:r>
          </a:p>
        </p:txBody>
      </p:sp>
    </p:spTree>
    <p:extLst>
      <p:ext uri="{BB962C8B-B14F-4D97-AF65-F5344CB8AC3E}">
        <p14:creationId xmlns:p14="http://schemas.microsoft.com/office/powerpoint/2010/main" val="4217190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838200"/>
            <a:ext cx="8991600" cy="4524315"/>
          </a:xfrm>
          <a:prstGeom prst="rect">
            <a:avLst/>
          </a:prstGeom>
        </p:spPr>
        <p:txBody>
          <a:bodyPr wrap="square">
            <a:spAutoFit/>
          </a:bodyPr>
          <a:lstStyle/>
          <a:p>
            <a:r>
              <a:rPr lang="en-US" dirty="0"/>
              <a:t>	A solution to this sensitivity, suggested by experience, consists of two steps:</a:t>
            </a:r>
          </a:p>
          <a:p>
            <a:r>
              <a:rPr lang="en-US" dirty="0"/>
              <a:t>1) truncate </a:t>
            </a:r>
            <a:r>
              <a:rPr lang="en-US" dirty="0" err="1"/>
              <a:t>f</a:t>
            </a:r>
            <a:r>
              <a:rPr lang="en-US" baseline="30000" dirty="0" err="1"/>
              <a:t>IC</a:t>
            </a:r>
            <a:r>
              <a:rPr lang="en-US" dirty="0"/>
              <a:t>(s, j</a:t>
            </a:r>
            <a:r>
              <a:rPr lang="en-US" baseline="-25000" dirty="0"/>
              <a:t>0</a:t>
            </a:r>
            <a:r>
              <a:rPr lang="en-US" dirty="0"/>
              <a:t>, m) and all f(s, j, m) to about M/2 EOFs. Calculate </a:t>
            </a:r>
            <a:r>
              <a:rPr lang="en-US" dirty="0" err="1"/>
              <a:t>Q</a:t>
            </a:r>
            <a:r>
              <a:rPr lang="en-US" baseline="30000" dirty="0" err="1"/>
              <a:t>a</a:t>
            </a:r>
            <a:r>
              <a:rPr lang="en-US" dirty="0"/>
              <a:t> and </a:t>
            </a:r>
            <a:r>
              <a:rPr lang="en-US" dirty="0" err="1"/>
              <a:t>rhs</a:t>
            </a:r>
            <a:r>
              <a:rPr lang="en-US" dirty="0"/>
              <a:t> vector </a:t>
            </a:r>
            <a:r>
              <a:rPr lang="en-US" b="1" dirty="0"/>
              <a:t>a</a:t>
            </a:r>
            <a:r>
              <a:rPr lang="en-US" dirty="0"/>
              <a:t> from the truncated data. This reduces considerably the number of orthogonal directions without lowering the EV (or effective degrees of freedom N) very much.</a:t>
            </a:r>
          </a:p>
          <a:p>
            <a:r>
              <a:rPr lang="en-US" dirty="0"/>
              <a:t>2) enhance the diagonal elements of  </a:t>
            </a:r>
            <a:r>
              <a:rPr lang="en-US" dirty="0" err="1"/>
              <a:t>Q</a:t>
            </a:r>
            <a:r>
              <a:rPr lang="en-US" baseline="30000" dirty="0" err="1"/>
              <a:t>a</a:t>
            </a:r>
            <a:r>
              <a:rPr lang="en-US" dirty="0"/>
              <a:t> by a small positive amount (like 5% of the mean </a:t>
            </a:r>
            <a:r>
              <a:rPr lang="en-US" dirty="0" err="1"/>
              <a:t>diagional</a:t>
            </a:r>
            <a:r>
              <a:rPr lang="en-US" dirty="0"/>
              <a:t> elements), while leaving the off-diagonal elements unchanged. This procedure might be described as the controlled use of the noise that was truncated in step 1. </a:t>
            </a:r>
            <a:endParaRPr lang="en-US" dirty="0" smtClean="0"/>
          </a:p>
          <a:p>
            <a:endParaRPr lang="en-US" dirty="0"/>
          </a:p>
          <a:p>
            <a:r>
              <a:rPr lang="en-US" dirty="0"/>
              <a:t>	Increasing the diagonal elements of  </a:t>
            </a:r>
            <a:r>
              <a:rPr lang="en-US" dirty="0" err="1"/>
              <a:t>Q</a:t>
            </a:r>
            <a:r>
              <a:rPr lang="en-US" baseline="30000" dirty="0" err="1"/>
              <a:t>a</a:t>
            </a:r>
            <a:r>
              <a:rPr lang="en-US" dirty="0"/>
              <a:t> is a process called ridging. The purpose of ridge regression is to find a reasonable solution for an underdetermined system (</a:t>
            </a:r>
            <a:r>
              <a:rPr lang="en-US" dirty="0" err="1"/>
              <a:t>Tikhonov</a:t>
            </a:r>
            <a:r>
              <a:rPr lang="en-US" dirty="0"/>
              <a:t> 1977; Draper and Smith 1981). In the version of ridge regression used here the residual U is minimized but subject to minimizing  </a:t>
            </a:r>
            <a:r>
              <a:rPr lang="en-US" dirty="0" smtClean="0"/>
              <a:t>∑</a:t>
            </a:r>
            <a:r>
              <a:rPr lang="el-GR" dirty="0" smtClean="0"/>
              <a:t>α</a:t>
            </a:r>
            <a:r>
              <a:rPr lang="en-US" baseline="-25000" dirty="0" smtClean="0"/>
              <a:t>j</a:t>
            </a:r>
            <a:r>
              <a:rPr lang="en-US" baseline="30000" dirty="0" smtClean="0"/>
              <a:t>2</a:t>
            </a:r>
            <a:r>
              <a:rPr lang="en-US" dirty="0" smtClean="0"/>
              <a:t> </a:t>
            </a:r>
            <a:r>
              <a:rPr lang="en-US" dirty="0"/>
              <a:t>as well. The latter constraint takes care of unreasonably large and unstable weights. One needs to keep the amount of ridging small. For the examples discussed below the amounts added to  the diagonal elements of  </a:t>
            </a:r>
            <a:r>
              <a:rPr lang="en-US" dirty="0" err="1"/>
              <a:t>Q</a:t>
            </a:r>
            <a:r>
              <a:rPr lang="en-US" baseline="30000" dirty="0" err="1"/>
              <a:t>a</a:t>
            </a:r>
            <a:r>
              <a:rPr lang="en-US" dirty="0"/>
              <a:t> is continued until   </a:t>
            </a:r>
            <a:r>
              <a:rPr lang="en-US" dirty="0" smtClean="0"/>
              <a:t>∑</a:t>
            </a:r>
            <a:r>
              <a:rPr lang="el-GR" dirty="0" smtClean="0"/>
              <a:t>α </a:t>
            </a:r>
            <a:r>
              <a:rPr lang="en-US" baseline="-25000" dirty="0" smtClean="0"/>
              <a:t>j</a:t>
            </a:r>
            <a:r>
              <a:rPr lang="en-US" baseline="30000" dirty="0" smtClean="0"/>
              <a:t>2</a:t>
            </a:r>
            <a:r>
              <a:rPr lang="en-US" dirty="0" smtClean="0"/>
              <a:t> </a:t>
            </a:r>
            <a:r>
              <a:rPr lang="en-US" dirty="0"/>
              <a:t>&lt;0.5. </a:t>
            </a:r>
            <a:endParaRPr lang="en-US" dirty="0" smtClean="0"/>
          </a:p>
          <a:p>
            <a:endParaRPr lang="en-US" dirty="0"/>
          </a:p>
        </p:txBody>
      </p:sp>
    </p:spTree>
    <p:extLst>
      <p:ext uri="{BB962C8B-B14F-4D97-AF65-F5344CB8AC3E}">
        <p14:creationId xmlns:p14="http://schemas.microsoft.com/office/powerpoint/2010/main" val="6559408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69294"/>
            <a:ext cx="8991600" cy="2862322"/>
          </a:xfrm>
          <a:prstGeom prst="rect">
            <a:avLst/>
          </a:prstGeom>
        </p:spPr>
        <p:txBody>
          <a:bodyPr wrap="square">
            <a:spAutoFit/>
          </a:bodyPr>
          <a:lstStyle/>
          <a:p>
            <a:r>
              <a:rPr lang="en-US" dirty="0"/>
              <a:t>	One can raise the question about which years to pick, thus facing a near infinity of possibilities to chose from. Here we will use all years. No perfect approach can be claimed here, and the interested reader may invent something better. A large variety of details about ridging is being developed in various fields (Green and </a:t>
            </a:r>
            <a:r>
              <a:rPr lang="en-US" dirty="0" err="1"/>
              <a:t>Silberman</a:t>
            </a:r>
            <a:r>
              <a:rPr lang="en-US" dirty="0"/>
              <a:t> 1994; </a:t>
            </a:r>
            <a:r>
              <a:rPr lang="en-US" dirty="0" err="1"/>
              <a:t>Chandrasekaran</a:t>
            </a:r>
            <a:r>
              <a:rPr lang="en-US" dirty="0"/>
              <a:t> and Schubert 2005), see also appendix of chapter 8</a:t>
            </a:r>
            <a:r>
              <a:rPr lang="en-US" dirty="0" smtClean="0"/>
              <a:t>.</a:t>
            </a:r>
          </a:p>
          <a:p>
            <a:endParaRPr lang="en-US" dirty="0"/>
          </a:p>
          <a:p>
            <a:r>
              <a:rPr lang="en-US" dirty="0"/>
              <a:t>	Note that the calculation of </a:t>
            </a:r>
            <a:r>
              <a:rPr lang="el-GR" dirty="0" smtClean="0"/>
              <a:t>α</a:t>
            </a:r>
            <a:r>
              <a:rPr lang="en-US" dirty="0" smtClean="0"/>
              <a:t>(t</a:t>
            </a:r>
            <a:r>
              <a:rPr lang="en-US" dirty="0"/>
              <a:t>) has nothing to do with </a:t>
            </a:r>
            <a:r>
              <a:rPr lang="el-GR" dirty="0" smtClean="0"/>
              <a:t>Δ</a:t>
            </a:r>
            <a:r>
              <a:rPr lang="en-US" dirty="0" smtClean="0"/>
              <a:t>t </a:t>
            </a:r>
            <a:r>
              <a:rPr lang="en-US" dirty="0"/>
              <a:t>or future states of f or g, so the forecast method is intuitive, and not based on minimizing some </a:t>
            </a:r>
            <a:r>
              <a:rPr lang="en-US" dirty="0" err="1"/>
              <a:t>rms</a:t>
            </a:r>
            <a:r>
              <a:rPr lang="en-US" dirty="0"/>
              <a:t> error for lead </a:t>
            </a:r>
            <a:r>
              <a:rPr lang="el-GR" dirty="0" smtClean="0"/>
              <a:t>Δ</a:t>
            </a:r>
            <a:r>
              <a:rPr lang="en-US" dirty="0" smtClean="0"/>
              <a:t>t </a:t>
            </a:r>
            <a:r>
              <a:rPr lang="en-US" dirty="0"/>
              <a:t>forecasts. There could not possibly be an </a:t>
            </a:r>
            <a:r>
              <a:rPr lang="en-US" dirty="0" err="1"/>
              <a:t>overfit</a:t>
            </a:r>
            <a:r>
              <a:rPr lang="en-US" dirty="0"/>
              <a:t> on the </a:t>
            </a:r>
            <a:r>
              <a:rPr lang="en-US" dirty="0" err="1"/>
              <a:t>predictand</a:t>
            </a:r>
            <a:r>
              <a:rPr lang="en-US" dirty="0" smtClean="0"/>
              <a:t>. Or could there?</a:t>
            </a:r>
            <a:endParaRPr lang="en-US" dirty="0"/>
          </a:p>
          <a:p>
            <a:endParaRPr lang="en-US" dirty="0" smtClean="0"/>
          </a:p>
        </p:txBody>
      </p:sp>
    </p:spTree>
    <p:extLst>
      <p:ext uri="{BB962C8B-B14F-4D97-AF65-F5344CB8AC3E}">
        <p14:creationId xmlns:p14="http://schemas.microsoft.com/office/powerpoint/2010/main" val="4291748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915400" cy="2585323"/>
          </a:xfrm>
          <a:prstGeom prst="rect">
            <a:avLst/>
          </a:prstGeom>
        </p:spPr>
        <p:txBody>
          <a:bodyPr wrap="square">
            <a:spAutoFit/>
          </a:bodyPr>
          <a:lstStyle/>
          <a:p>
            <a:r>
              <a:rPr lang="en-US" b="1" dirty="0">
                <a:solidFill>
                  <a:srgbClr val="FF0000"/>
                </a:solidFill>
              </a:rPr>
              <a:t>7.2.3 Example of the weights</a:t>
            </a:r>
            <a:endParaRPr lang="en-US" dirty="0">
              <a:solidFill>
                <a:srgbClr val="FF0000"/>
              </a:solidFill>
            </a:endParaRPr>
          </a:p>
          <a:p>
            <a:r>
              <a:rPr lang="en-US" dirty="0"/>
              <a:t>	An example of the weights obtained may be illustrative. Table 7.3 shows the weights </a:t>
            </a:r>
            <a:r>
              <a:rPr lang="el-GR" dirty="0" smtClean="0"/>
              <a:t>α</a:t>
            </a:r>
            <a:r>
              <a:rPr lang="en-US" baseline="-25000" dirty="0" smtClean="0"/>
              <a:t>j</a:t>
            </a:r>
            <a:r>
              <a:rPr lang="en-US" dirty="0" smtClean="0"/>
              <a:t> </a:t>
            </a:r>
            <a:r>
              <a:rPr lang="en-US" dirty="0"/>
              <a:t>for global SST (between 45S and 45N) in JFM 2000. We have solved (7.3), i.e. found the weights to be assigned to SSTA in JFM in the years 1956 through 1998 in order to reproduce the SST-anomaly field observed in JFM 2000, truncated to 20 EOFs, as a linear combination. For each year we also give the inner product (</a:t>
            </a:r>
            <a:r>
              <a:rPr lang="en-US" dirty="0" err="1"/>
              <a:t>ip</a:t>
            </a:r>
            <a:r>
              <a:rPr lang="en-US" dirty="0"/>
              <a:t>) between the SST field in 2000 and the year in question, i.e. the </a:t>
            </a:r>
            <a:r>
              <a:rPr lang="en-US" dirty="0" err="1"/>
              <a:t>rhs</a:t>
            </a:r>
            <a:r>
              <a:rPr lang="en-US" dirty="0"/>
              <a:t> of (7.5). The </a:t>
            </a:r>
            <a:r>
              <a:rPr lang="en-US" dirty="0" err="1"/>
              <a:t>ip</a:t>
            </a:r>
            <a:r>
              <a:rPr lang="en-US" dirty="0"/>
              <a:t> gives the sign of the correlation between the two years. The sum of absolute values of </a:t>
            </a:r>
            <a:r>
              <a:rPr lang="en-US" dirty="0" err="1"/>
              <a:t>ip</a:t>
            </a:r>
            <a:r>
              <a:rPr lang="en-US" dirty="0"/>
              <a:t> is set to 1. </a:t>
            </a:r>
            <a:endParaRPr lang="en-US" dirty="0" smtClean="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060965265"/>
              </p:ext>
            </p:extLst>
          </p:nvPr>
        </p:nvGraphicFramePr>
        <p:xfrm>
          <a:off x="1600200" y="2819400"/>
          <a:ext cx="5943600" cy="3399605"/>
        </p:xfrm>
        <a:graphic>
          <a:graphicData uri="http://schemas.openxmlformats.org/drawingml/2006/table">
            <a:tbl>
              <a:tblPr>
                <a:tableStyleId>{5C22544A-7EE6-4342-B048-85BDC9FD1C3A}</a:tableStyleId>
              </a:tblPr>
              <a:tblGrid>
                <a:gridCol w="396240"/>
                <a:gridCol w="396240"/>
                <a:gridCol w="396240"/>
                <a:gridCol w="396240"/>
                <a:gridCol w="396240"/>
                <a:gridCol w="396240"/>
                <a:gridCol w="396240"/>
                <a:gridCol w="396240"/>
                <a:gridCol w="396240"/>
                <a:gridCol w="396240"/>
                <a:gridCol w="396240"/>
                <a:gridCol w="396240"/>
                <a:gridCol w="396240"/>
                <a:gridCol w="396240"/>
                <a:gridCol w="396240"/>
              </a:tblGrid>
              <a:tr h="0">
                <a:tc>
                  <a:txBody>
                    <a:bodyPr/>
                    <a:lstStyle/>
                    <a:p>
                      <a:pPr marL="0" marR="0">
                        <a:lnSpc>
                          <a:spcPct val="169000"/>
                        </a:lnSpc>
                        <a:spcBef>
                          <a:spcPts val="420"/>
                        </a:spcBef>
                        <a:spcAft>
                          <a:spcPts val="3590"/>
                        </a:spcAft>
                      </a:pPr>
                      <a:r>
                        <a:rPr lang="en-US" sz="1200" dirty="0" err="1">
                          <a:effectLst/>
                        </a:rPr>
                        <a:t>yr</a:t>
                      </a:r>
                      <a:endParaRPr lang="en-US" sz="1200" dirty="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ip</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a:t>
                      </a:r>
                      <a:r>
                        <a:rPr lang="el-GR" sz="1200" dirty="0" smtClean="0">
                          <a:solidFill>
                            <a:srgbClr val="FF0000"/>
                          </a:solidFill>
                          <a:effectLst/>
                        </a:rPr>
                        <a:t>α</a:t>
                      </a:r>
                      <a:r>
                        <a:rPr lang="en-US" sz="1200" baseline="-25000" dirty="0" smtClean="0">
                          <a:solidFill>
                            <a:srgbClr val="FF0000"/>
                          </a:solidFill>
                          <a:effectLst/>
                        </a:rPr>
                        <a:t>j</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yr</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ip</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a:t>
                      </a:r>
                      <a:r>
                        <a:rPr lang="el-GR" sz="1200" dirty="0" smtClean="0">
                          <a:solidFill>
                            <a:srgbClr val="FF0000"/>
                          </a:solidFill>
                          <a:effectLst/>
                        </a:rPr>
                        <a:t>α</a:t>
                      </a:r>
                      <a:r>
                        <a:rPr lang="en-US" sz="1200" baseline="-25000" dirty="0" smtClean="0">
                          <a:solidFill>
                            <a:srgbClr val="FF0000"/>
                          </a:solidFill>
                          <a:effectLst/>
                        </a:rPr>
                        <a:t>j</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yr</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ip</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a:t>
                      </a:r>
                      <a:r>
                        <a:rPr lang="el-GR" sz="1200" dirty="0" smtClean="0">
                          <a:solidFill>
                            <a:srgbClr val="FF0000"/>
                          </a:solidFill>
                          <a:effectLst/>
                        </a:rPr>
                        <a:t>α</a:t>
                      </a:r>
                      <a:r>
                        <a:rPr lang="en-US" sz="1200" baseline="-25000" dirty="0" smtClean="0">
                          <a:solidFill>
                            <a:srgbClr val="FF0000"/>
                          </a:solidFill>
                          <a:effectLst/>
                        </a:rPr>
                        <a:t>j</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yr</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ip</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a:t>
                      </a:r>
                      <a:r>
                        <a:rPr lang="el-GR" sz="1200" dirty="0" smtClean="0">
                          <a:solidFill>
                            <a:srgbClr val="FF0000"/>
                          </a:solidFill>
                          <a:effectLst/>
                        </a:rPr>
                        <a:t>α</a:t>
                      </a:r>
                      <a:r>
                        <a:rPr lang="en-US" sz="1200" baseline="-25000" dirty="0" smtClean="0">
                          <a:solidFill>
                            <a:srgbClr val="FF0000"/>
                          </a:solidFill>
                          <a:effectLst/>
                        </a:rPr>
                        <a:t>j</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yr</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ip</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a:t>
                      </a:r>
                      <a:r>
                        <a:rPr lang="el-GR" sz="1200" dirty="0" smtClean="0">
                          <a:solidFill>
                            <a:srgbClr val="FF0000"/>
                          </a:solidFill>
                          <a:effectLst/>
                        </a:rPr>
                        <a:t>α</a:t>
                      </a:r>
                      <a:r>
                        <a:rPr lang="en-US" sz="1200" baseline="-25000" dirty="0" smtClean="0">
                          <a:solidFill>
                            <a:srgbClr val="FF0000"/>
                          </a:solidFill>
                          <a:effectLst/>
                        </a:rPr>
                        <a:t>j</a:t>
                      </a:r>
                      <a:endParaRPr lang="en-US" sz="1200" dirty="0">
                        <a:solidFill>
                          <a:srgbClr val="FF0000"/>
                        </a:solidFill>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56</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18</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66</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76</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14</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86</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9</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96</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14</a:t>
                      </a:r>
                      <a:endParaRPr lang="en-US" sz="1200" dirty="0">
                        <a:solidFill>
                          <a:srgbClr val="FF0000"/>
                        </a:solidFill>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57</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4</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67</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77</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87</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-6</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97</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13</a:t>
                      </a:r>
                      <a:endParaRPr lang="en-US" sz="1200" dirty="0">
                        <a:solidFill>
                          <a:srgbClr val="FF0000"/>
                        </a:solidFill>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58</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-9</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68</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-16</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effectLst/>
                        </a:rPr>
                        <a:t>78</a:t>
                      </a:r>
                      <a:endParaRPr lang="en-US" sz="1200" dirty="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-4</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88</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6</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98</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3</a:t>
                      </a:r>
                      <a:endParaRPr lang="en-US" sz="1200" dirty="0">
                        <a:solidFill>
                          <a:srgbClr val="FF0000"/>
                        </a:solidFill>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59</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-7</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69</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-8</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79</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-6</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-7</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89</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22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99</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NA</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NA</a:t>
                      </a:r>
                      <a:endParaRPr lang="en-US" sz="1200">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60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-6</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-7</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14</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61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12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0</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6</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62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-1</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-3</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18</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63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2</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-2</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3</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-5</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-17</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64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0</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3</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8</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15</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94</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-6</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r>
              <a:tr h="0">
                <a:tc>
                  <a:txBody>
                    <a:bodyPr/>
                    <a:lstStyle/>
                    <a:p>
                      <a:pPr marL="0" marR="0">
                        <a:lnSpc>
                          <a:spcPct val="169000"/>
                        </a:lnSpc>
                        <a:spcBef>
                          <a:spcPts val="420"/>
                        </a:spcBef>
                        <a:spcAft>
                          <a:spcPts val="3590"/>
                        </a:spcAft>
                      </a:pPr>
                      <a:r>
                        <a:rPr lang="en-US" sz="1200">
                          <a:effectLst/>
                        </a:rPr>
                        <a:t>65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-19</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75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1</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0</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85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6</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95</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0</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solidFill>
                            <a:srgbClr val="FF0000"/>
                          </a:solidFill>
                          <a:effectLst/>
                        </a:rPr>
                        <a:t>  1</a:t>
                      </a:r>
                      <a:endParaRPr lang="en-US" sz="1200" dirty="0">
                        <a:solidFill>
                          <a:srgbClr val="FF0000"/>
                        </a:solidFill>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a:effectLst/>
                        </a:rPr>
                        <a:t> </a:t>
                      </a:r>
                      <a:endParaRPr lang="en-US" sz="1200">
                        <a:effectLst/>
                        <a:latin typeface="Times New Roman"/>
                        <a:ea typeface="Times New Roman"/>
                      </a:endParaRPr>
                    </a:p>
                  </a:txBody>
                  <a:tcPr marL="64135" marR="64135" marT="0" marB="0"/>
                </a:tc>
                <a:tc>
                  <a:txBody>
                    <a:bodyPr/>
                    <a:lstStyle/>
                    <a:p>
                      <a:pPr marL="0" marR="0">
                        <a:lnSpc>
                          <a:spcPct val="169000"/>
                        </a:lnSpc>
                        <a:spcBef>
                          <a:spcPts val="420"/>
                        </a:spcBef>
                        <a:spcAft>
                          <a:spcPts val="3590"/>
                        </a:spcAft>
                      </a:pPr>
                      <a:r>
                        <a:rPr lang="en-US" sz="1200" dirty="0">
                          <a:effectLst/>
                        </a:rPr>
                        <a:t> </a:t>
                      </a:r>
                      <a:endParaRPr lang="en-US" sz="1200" dirty="0">
                        <a:effectLst/>
                        <a:latin typeface="Times New Roman"/>
                        <a:ea typeface="Times New Roman"/>
                      </a:endParaRPr>
                    </a:p>
                  </a:txBody>
                  <a:tcPr marL="64135" marR="64135" marT="0" marB="0"/>
                </a:tc>
              </a:tr>
            </a:tbl>
          </a:graphicData>
        </a:graphic>
      </p:graphicFrame>
      <p:sp>
        <p:nvSpPr>
          <p:cNvPr id="6" name="Rectangle 2"/>
          <p:cNvSpPr>
            <a:spLocks noChangeArrowheads="1"/>
          </p:cNvSpPr>
          <p:nvPr/>
        </p:nvSpPr>
        <p:spPr bwMode="auto">
          <a:xfrm>
            <a:off x="1143000" y="2362200"/>
            <a:ext cx="753744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Table 7.3 Weights (*100.) assigned to past years (1956-1998) to reproduce the global SST in JFM 2000.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column </a:t>
            </a:r>
            <a:r>
              <a:rPr kumimoji="0" lang="en-US" altLang="en-US" sz="12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ip</a:t>
            </a:r>
            <a:r>
              <a:rPr kumimoji="0" lang="en-US" altLang="en-US" sz="12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refers to ‘inner product’, a type of weighting that ignores co-linearity. </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90913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066800"/>
            <a:ext cx="8915400" cy="2031325"/>
          </a:xfrm>
          <a:prstGeom prst="rect">
            <a:avLst/>
          </a:prstGeom>
        </p:spPr>
        <p:txBody>
          <a:bodyPr wrap="square">
            <a:spAutoFit/>
          </a:bodyPr>
          <a:lstStyle/>
          <a:p>
            <a:r>
              <a:rPr lang="en-US" dirty="0"/>
              <a:t>Below we will discuss </a:t>
            </a:r>
            <a:r>
              <a:rPr lang="en-US" dirty="0" smtClean="0"/>
              <a:t>applications </a:t>
            </a:r>
            <a:r>
              <a:rPr lang="en-US" dirty="0"/>
              <a:t>to demonstrate how well constructed analogues (CA) work. </a:t>
            </a:r>
            <a:endParaRPr lang="en-US" dirty="0" smtClean="0"/>
          </a:p>
          <a:p>
            <a:endParaRPr lang="en-US" dirty="0"/>
          </a:p>
          <a:p>
            <a:r>
              <a:rPr lang="en-US" dirty="0" smtClean="0"/>
              <a:t>The </a:t>
            </a:r>
            <a:r>
              <a:rPr lang="en-US" dirty="0"/>
              <a:t>first example is specification of monthly mean surface weather from 500mb </a:t>
            </a:r>
            <a:r>
              <a:rPr lang="en-US" dirty="0" err="1"/>
              <a:t>streamfunction</a:t>
            </a:r>
            <a:r>
              <a:rPr lang="en-US" dirty="0"/>
              <a:t>. </a:t>
            </a:r>
            <a:endParaRPr lang="en-US" dirty="0" smtClean="0"/>
          </a:p>
          <a:p>
            <a:endParaRPr lang="en-US" dirty="0"/>
          </a:p>
          <a:p>
            <a:r>
              <a:rPr lang="en-US" dirty="0" smtClean="0"/>
              <a:t>In </a:t>
            </a:r>
            <a:r>
              <a:rPr lang="en-US" dirty="0"/>
              <a:t>section 7.4 we describe global SST forecasts - this has been the main application of CA so far. </a:t>
            </a:r>
          </a:p>
        </p:txBody>
      </p:sp>
    </p:spTree>
    <p:extLst>
      <p:ext uri="{BB962C8B-B14F-4D97-AF65-F5344CB8AC3E}">
        <p14:creationId xmlns:p14="http://schemas.microsoft.com/office/powerpoint/2010/main" val="34068237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endParaRPr lang="en-US" altLang="en-US" smtClean="0"/>
          </a:p>
        </p:txBody>
      </p:sp>
      <p:sp>
        <p:nvSpPr>
          <p:cNvPr id="32771" name="Rectangle 3"/>
          <p:cNvSpPr>
            <a:spLocks noGrp="1" noChangeArrowheads="1"/>
          </p:cNvSpPr>
          <p:nvPr>
            <p:ph type="body" idx="1"/>
          </p:nvPr>
        </p:nvSpPr>
        <p:spPr/>
        <p:txBody>
          <a:bodyPr/>
          <a:lstStyle/>
          <a:p>
            <a:pPr eaLnBrk="1" hangingPunct="1"/>
            <a:endParaRPr lang="en-US" altLang="en-US" smtClean="0"/>
          </a:p>
        </p:txBody>
      </p:sp>
      <p:pic>
        <p:nvPicPr>
          <p:cNvPr id="32772" name="Picture 4" descr="Fig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1100" y="333375"/>
            <a:ext cx="67818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Text Box 5"/>
          <p:cNvSpPr txBox="1">
            <a:spLocks noChangeArrowheads="1"/>
          </p:cNvSpPr>
          <p:nvPr/>
        </p:nvSpPr>
        <p:spPr bwMode="auto">
          <a:xfrm>
            <a:off x="914400" y="5943600"/>
            <a:ext cx="79248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 7.4 (a) The observed anomaly in monthly mean stream function (upper left), the same in b) but truncated to 50 EOFs, the constructed analogue in c) and the difference of c) and a) in d). Unit is 10**7 m*m/s. Results for February 1998.</a:t>
            </a:r>
          </a:p>
        </p:txBody>
      </p:sp>
    </p:spTree>
    <p:extLst>
      <p:ext uri="{BB962C8B-B14F-4D97-AF65-F5344CB8AC3E}">
        <p14:creationId xmlns:p14="http://schemas.microsoft.com/office/powerpoint/2010/main" val="32656922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altLang="en-US" smtClean="0"/>
          </a:p>
        </p:txBody>
      </p:sp>
      <p:sp>
        <p:nvSpPr>
          <p:cNvPr id="33795" name="Rectangle 3"/>
          <p:cNvSpPr>
            <a:spLocks noGrp="1" noChangeArrowheads="1"/>
          </p:cNvSpPr>
          <p:nvPr>
            <p:ph type="body" idx="1"/>
          </p:nvPr>
        </p:nvSpPr>
        <p:spPr/>
        <p:txBody>
          <a:bodyPr/>
          <a:lstStyle/>
          <a:p>
            <a:pPr eaLnBrk="1" hangingPunct="1"/>
            <a:endParaRPr lang="en-US" altLang="en-US" smtClean="0"/>
          </a:p>
        </p:txBody>
      </p:sp>
      <p:pic>
        <p:nvPicPr>
          <p:cNvPr id="33796" name="Picture 4" descr="Fig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1100" y="333375"/>
            <a:ext cx="6781800" cy="553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Text Box 5"/>
          <p:cNvSpPr txBox="1">
            <a:spLocks noChangeArrowheads="1"/>
          </p:cNvSpPr>
          <p:nvPr/>
        </p:nvSpPr>
        <p:spPr bwMode="auto">
          <a:xfrm>
            <a:off x="304800" y="6019800"/>
            <a:ext cx="82296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 7.5(a) The observed anomaly in monthly mean 850 mb temperature (upper left), the specified 850 mb temperature by the constructed analogue in c) and the difference of c) and a) in d). Unit is K. Results for February 1998. Map b) is intentionally left void.</a:t>
            </a:r>
          </a:p>
        </p:txBody>
      </p:sp>
    </p:spTree>
    <p:extLst>
      <p:ext uri="{BB962C8B-B14F-4D97-AF65-F5344CB8AC3E}">
        <p14:creationId xmlns:p14="http://schemas.microsoft.com/office/powerpoint/2010/main" val="134371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title"/>
          </p:nvPr>
        </p:nvSpPr>
        <p:spPr/>
        <p:txBody>
          <a:bodyPr/>
          <a:lstStyle/>
          <a:p>
            <a:pPr eaLnBrk="1" hangingPunct="1"/>
            <a:endParaRPr lang="en-US" altLang="en-US" smtClean="0"/>
          </a:p>
        </p:txBody>
      </p:sp>
      <p:graphicFrame>
        <p:nvGraphicFramePr>
          <p:cNvPr id="55299" name="Object 2"/>
          <p:cNvGraphicFramePr>
            <a:graphicFrameLocks noGrp="1" noChangeAspect="1"/>
          </p:cNvGraphicFramePr>
          <p:nvPr>
            <p:ph sz="half" idx="1"/>
          </p:nvPr>
        </p:nvGraphicFramePr>
        <p:xfrm>
          <a:off x="0" y="0"/>
          <a:ext cx="4953000" cy="3495675"/>
        </p:xfrm>
        <a:graphic>
          <a:graphicData uri="http://schemas.openxmlformats.org/presentationml/2006/ole">
            <mc:AlternateContent xmlns:mc="http://schemas.openxmlformats.org/markup-compatibility/2006">
              <mc:Choice xmlns:v="urn:schemas-microsoft-com:vml" Requires="v">
                <p:oleObj spid="_x0000_s5128" name="Chart" r:id="rId3" imgW="2762538" imgH="2762538" progId="QuattroPro.Chart">
                  <p:embed/>
                </p:oleObj>
              </mc:Choice>
              <mc:Fallback>
                <p:oleObj name="Chart" r:id="rId3" imgW="2762538" imgH="2762538" progId="QuattroPro.Chart">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953000" cy="349567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00" name="Object 3"/>
          <p:cNvGraphicFramePr>
            <a:graphicFrameLocks noGrp="1" noChangeAspect="1"/>
          </p:cNvGraphicFramePr>
          <p:nvPr>
            <p:ph sz="half" idx="2"/>
          </p:nvPr>
        </p:nvGraphicFramePr>
        <p:xfrm>
          <a:off x="0" y="3451225"/>
          <a:ext cx="4953000" cy="3406775"/>
        </p:xfrm>
        <a:graphic>
          <a:graphicData uri="http://schemas.openxmlformats.org/presentationml/2006/ole">
            <mc:AlternateContent xmlns:mc="http://schemas.openxmlformats.org/markup-compatibility/2006">
              <mc:Choice xmlns:v="urn:schemas-microsoft-com:vml" Requires="v">
                <p:oleObj spid="_x0000_s5129" name="Chart" r:id="rId5" imgW="2804908" imgH="2804908" progId="QuattroPro.Chart">
                  <p:embed/>
                </p:oleObj>
              </mc:Choice>
              <mc:Fallback>
                <p:oleObj name="Chart" r:id="rId5" imgW="2804908" imgH="2804908" progId="QuattroPro.Chart">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3451225"/>
                        <a:ext cx="4953000" cy="340677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5301" name="Text Box 13"/>
          <p:cNvSpPr txBox="1">
            <a:spLocks noChangeArrowheads="1"/>
          </p:cNvSpPr>
          <p:nvPr/>
        </p:nvSpPr>
        <p:spPr bwMode="auto">
          <a:xfrm>
            <a:off x="5410200" y="3429000"/>
            <a:ext cx="27432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Extra 2. Skill in specifying height from streamfunction etc</a:t>
            </a:r>
          </a:p>
        </p:txBody>
      </p:sp>
    </p:spTree>
    <p:extLst>
      <p:ext uri="{BB962C8B-B14F-4D97-AF65-F5344CB8AC3E}">
        <p14:creationId xmlns:p14="http://schemas.microsoft.com/office/powerpoint/2010/main" val="3878582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en-US" altLang="en-US" smtClean="0"/>
          </a:p>
        </p:txBody>
      </p:sp>
      <p:sp>
        <p:nvSpPr>
          <p:cNvPr id="34819" name="Rectangle 3"/>
          <p:cNvSpPr>
            <a:spLocks noGrp="1" noChangeArrowheads="1"/>
          </p:cNvSpPr>
          <p:nvPr>
            <p:ph type="body" idx="1"/>
          </p:nvPr>
        </p:nvSpPr>
        <p:spPr/>
        <p:txBody>
          <a:bodyPr/>
          <a:lstStyle/>
          <a:p>
            <a:pPr eaLnBrk="1" hangingPunct="1"/>
            <a:endParaRPr lang="en-US" altLang="en-US" smtClean="0"/>
          </a:p>
        </p:txBody>
      </p:sp>
      <p:pic>
        <p:nvPicPr>
          <p:cNvPr id="34820" name="Picture 7" descr="skillsstse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04800"/>
            <a:ext cx="6858000" cy="523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1" name="Text Box 8"/>
          <p:cNvSpPr txBox="1">
            <a:spLocks noChangeArrowheads="1"/>
          </p:cNvSpPr>
          <p:nvPr/>
        </p:nvSpPr>
        <p:spPr bwMode="auto">
          <a:xfrm>
            <a:off x="0" y="5410200"/>
            <a:ext cx="89916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Fig.7.6: The skill (ACX100) of forecasting NINO34 SST by the CA method for the period 1956-2005. The plot has the target season in the horizontal and the lead in the vertical. Example: NINO34 in rolling seasons 2 and 3 (JFM and FMA) are predicted slightly better than 0.7 at lead 8 months. An 8 month lead JFM forecast is made at the end of April of the previous year. A 1-2-1 smoothing was applied in the vertical to reduce noise.</a:t>
            </a:r>
          </a:p>
        </p:txBody>
      </p:sp>
    </p:spTree>
    <p:extLst>
      <p:ext uri="{BB962C8B-B14F-4D97-AF65-F5344CB8AC3E}">
        <p14:creationId xmlns:p14="http://schemas.microsoft.com/office/powerpoint/2010/main" val="1044005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basean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876800" cy="445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99" name="Picture 3" descr="baseana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0"/>
            <a:ext cx="495300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Text Box 4"/>
          <p:cNvSpPr txBox="1">
            <a:spLocks noChangeArrowheads="1"/>
          </p:cNvSpPr>
          <p:nvPr/>
        </p:nvSpPr>
        <p:spPr bwMode="auto">
          <a:xfrm>
            <a:off x="1219200" y="4343400"/>
            <a:ext cx="70866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dirty="0"/>
              <a:t>Fig. 7.1 The most similar looking 500 </a:t>
            </a:r>
            <a:r>
              <a:rPr lang="en-US" altLang="en-US" dirty="0" err="1"/>
              <a:t>mb</a:t>
            </a:r>
            <a:r>
              <a:rPr lang="en-US" altLang="en-US" dirty="0"/>
              <a:t> flow patterns in recorded history on a domain this size (20</a:t>
            </a:r>
            <a:r>
              <a:rPr lang="en-US" altLang="en-US" baseline="30000" dirty="0"/>
              <a:t>o</a:t>
            </a:r>
            <a:r>
              <a:rPr lang="en-US" altLang="en-US" dirty="0"/>
              <a:t> to the pole). These particular analogues were found for the SH, 20S-90S, and correlate at 0.81. The climatology, appropriate for the date and the hour of the day, was removed.</a:t>
            </a:r>
          </a:p>
        </p:txBody>
      </p:sp>
      <p:sp>
        <p:nvSpPr>
          <p:cNvPr id="2" name="TextBox 1"/>
          <p:cNvSpPr txBox="1"/>
          <p:nvPr/>
        </p:nvSpPr>
        <p:spPr>
          <a:xfrm>
            <a:off x="6324600" y="6248400"/>
            <a:ext cx="1905000" cy="369332"/>
          </a:xfrm>
          <a:prstGeom prst="rect">
            <a:avLst/>
          </a:prstGeom>
          <a:noFill/>
        </p:spPr>
        <p:txBody>
          <a:bodyPr wrap="square" rtlCol="0">
            <a:spAutoFit/>
          </a:bodyPr>
          <a:lstStyle/>
          <a:p>
            <a:r>
              <a:rPr lang="en-US" dirty="0" smtClean="0"/>
              <a:t>10**30 years</a:t>
            </a:r>
            <a:endParaRPr lang="en-US" dirty="0"/>
          </a:p>
        </p:txBody>
      </p:sp>
      <p:sp>
        <p:nvSpPr>
          <p:cNvPr id="3" name="TextBox 2"/>
          <p:cNvSpPr txBox="1"/>
          <p:nvPr/>
        </p:nvSpPr>
        <p:spPr>
          <a:xfrm>
            <a:off x="533400" y="5562600"/>
            <a:ext cx="2862579" cy="1200329"/>
          </a:xfrm>
          <a:prstGeom prst="rect">
            <a:avLst/>
          </a:prstGeom>
          <a:noFill/>
        </p:spPr>
        <p:txBody>
          <a:bodyPr wrap="none" rtlCol="0">
            <a:spAutoFit/>
          </a:bodyPr>
          <a:lstStyle/>
          <a:p>
            <a:r>
              <a:rPr lang="en-US" dirty="0" smtClean="0"/>
              <a:t>Limiting factors:</a:t>
            </a:r>
          </a:p>
          <a:p>
            <a:r>
              <a:rPr lang="en-US" dirty="0" smtClean="0"/>
              <a:t>“Many” degrees of freedom,</a:t>
            </a:r>
          </a:p>
          <a:p>
            <a:r>
              <a:rPr lang="en-US" dirty="0" smtClean="0"/>
              <a:t>Short historical </a:t>
            </a:r>
            <a:r>
              <a:rPr lang="en-US" dirty="0"/>
              <a:t>d</a:t>
            </a:r>
            <a:r>
              <a:rPr lang="en-US" dirty="0" smtClean="0"/>
              <a:t>ata sets</a:t>
            </a:r>
          </a:p>
          <a:p>
            <a:r>
              <a:rPr lang="en-US" dirty="0" smtClean="0"/>
              <a:t>Precision required</a:t>
            </a:r>
            <a:endParaRPr lang="en-US" dirty="0"/>
          </a:p>
        </p:txBody>
      </p:sp>
    </p:spTree>
    <p:extLst>
      <p:ext uri="{BB962C8B-B14F-4D97-AF65-F5344CB8AC3E}">
        <p14:creationId xmlns:p14="http://schemas.microsoft.com/office/powerpoint/2010/main" val="28744292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42" name="Object 2"/>
          <p:cNvGraphicFramePr>
            <a:graphicFrameLocks noChangeAspect="1"/>
          </p:cNvGraphicFramePr>
          <p:nvPr/>
        </p:nvGraphicFramePr>
        <p:xfrm>
          <a:off x="0" y="838200"/>
          <a:ext cx="9144000" cy="5092700"/>
        </p:xfrm>
        <a:graphic>
          <a:graphicData uri="http://schemas.openxmlformats.org/presentationml/2006/ole">
            <mc:AlternateContent xmlns:mc="http://schemas.openxmlformats.org/markup-compatibility/2006">
              <mc:Choice xmlns:v="urn:schemas-microsoft-com:vml" Requires="v">
                <p:oleObj spid="_x0000_s2060" name="Chart" r:id="rId3" imgW="5679503" imgH="5679503" progId="QuattroPro.Chart">
                  <p:embed/>
                </p:oleObj>
              </mc:Choice>
              <mc:Fallback>
                <p:oleObj name="Chart" r:id="rId3" imgW="5679503" imgH="5679503" progId="QuattroPro.Chart">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838200"/>
                        <a:ext cx="9144000" cy="509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5843" name="Text Box 3"/>
          <p:cNvSpPr txBox="1">
            <a:spLocks noChangeArrowheads="1"/>
          </p:cNvSpPr>
          <p:nvPr/>
        </p:nvSpPr>
        <p:spPr bwMode="auto">
          <a:xfrm>
            <a:off x="0" y="5791200"/>
            <a:ext cx="91440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 7.7 An ensemble of 12 forecasts for Nino34. The release time is July 2005, data through the end of June were used. Observations (3 mo means) for the most recent 6 overlapping seasons are shown also. The ensemble mean is the black line with closed circles. The CA ensemble members were created by different EOF truncation etc (see text).</a:t>
            </a:r>
          </a:p>
        </p:txBody>
      </p:sp>
      <p:sp>
        <p:nvSpPr>
          <p:cNvPr id="35844" name="Rectangle 4"/>
          <p:cNvSpPr>
            <a:spLocks noGrp="1" noChangeArrowheads="1"/>
          </p:cNvSpPr>
          <p:nvPr>
            <p:ph type="title" idx="4294967295"/>
          </p:nvPr>
        </p:nvSpPr>
        <p:spPr/>
        <p:txBody>
          <a:bodyPr/>
          <a:lstStyle/>
          <a:p>
            <a:pPr eaLnBrk="1" hangingPunct="1"/>
            <a:endParaRPr lang="en-US" altLang="en-US" smtClean="0"/>
          </a:p>
        </p:txBody>
      </p:sp>
    </p:spTree>
    <p:extLst>
      <p:ext uri="{BB962C8B-B14F-4D97-AF65-F5344CB8AC3E}">
        <p14:creationId xmlns:p14="http://schemas.microsoft.com/office/powerpoint/2010/main" val="13749208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www.cpc.ncep.noaa.gov/products/people/wd51hd/sst/201403/sst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152400"/>
            <a:ext cx="6858000" cy="523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31038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2" descr="http://origin.cpc.ncep.noaa.gov/products/people/wd51hd/sst/201402/obshgt_anom.-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781800" cy="619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11544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Picture 2" descr="http://origin.cpc.ncep.noaa.gov/products/people/wd51hd/sst/201402/cahgt_anom.-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781800" cy="619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8378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descr="http://origin.cpc.ncep.noaa.gov/products/people/wd51hd/sst/201311/cahgt_anom.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781800" cy="619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45391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http://origin.cpc.ncep.noaa.gov/products/people/wd51hd/sst/201310/cahgt_anom.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781800" cy="619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50068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1029"/>
          <p:cNvSpPr txBox="1">
            <a:spLocks noChangeArrowheads="1"/>
          </p:cNvSpPr>
          <p:nvPr/>
        </p:nvSpPr>
        <p:spPr bwMode="auto">
          <a:xfrm>
            <a:off x="6553200" y="304800"/>
            <a:ext cx="2590800" cy="473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Fig.7.10 The fastest growing modes determined by repeated application of CA operator for Δt = 2 days on 500 mb height data, 20N-pole. Spatial patterns of the first mode are on the top row, while the time series (scaled to +/-1) and amplitude growth rate (% per day) are on the lower right. The 2</a:t>
            </a:r>
            <a:r>
              <a:rPr lang="en-US" altLang="en-US" baseline="30000"/>
              <a:t>nd</a:t>
            </a:r>
            <a:r>
              <a:rPr lang="en-US" altLang="en-US"/>
              <a:t> mode (bottom row) has zero frequency - only a real part exists, no growth rate shown. Units for the maps are gpm/100 multiplied by the inverse of re-scaling (close to unity usually) applied to the time series. .</a:t>
            </a:r>
          </a:p>
        </p:txBody>
      </p:sp>
      <p:pic>
        <p:nvPicPr>
          <p:cNvPr id="38915" name="Picture 1031" descr="breed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5532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8916" name="Object 2"/>
          <p:cNvGraphicFramePr>
            <a:graphicFrameLocks noChangeAspect="1"/>
          </p:cNvGraphicFramePr>
          <p:nvPr/>
        </p:nvGraphicFramePr>
        <p:xfrm>
          <a:off x="3124200" y="2743200"/>
          <a:ext cx="3505200" cy="2509838"/>
        </p:xfrm>
        <a:graphic>
          <a:graphicData uri="http://schemas.openxmlformats.org/presentationml/2006/ole">
            <mc:AlternateContent xmlns:mc="http://schemas.openxmlformats.org/markup-compatibility/2006">
              <mc:Choice xmlns:v="urn:schemas-microsoft-com:vml" Requires="v">
                <p:oleObj spid="_x0000_s3080" name="Chart" r:id="rId4" imgW="4073051" imgH="4073051" progId="QuattroPro.Chart">
                  <p:embed/>
                </p:oleObj>
              </mc:Choice>
              <mc:Fallback>
                <p:oleObj name="Chart" r:id="rId4" imgW="4073051" imgH="4073051" progId="QuattroPro.Chart">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743200"/>
                        <a:ext cx="3505200" cy="2509838"/>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716268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762000" y="1744663"/>
            <a:ext cx="838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2400">
                <a:latin typeface="Arial" pitchFamily="34" charset="0"/>
              </a:rPr>
              <a:t>Analogue #1 (t=0) ----’Nature’----</a:t>
            </a:r>
            <a:r>
              <a:rPr lang="en-US" altLang="en-US" sz="2400">
                <a:latin typeface="Arial" pitchFamily="34" charset="0"/>
                <a:sym typeface="Wingdings" pitchFamily="2" charset="2"/>
              </a:rPr>
              <a:t> Analogue #1 (t)--------</a:t>
            </a:r>
            <a:endParaRPr lang="en-US" altLang="en-US" sz="2400">
              <a:latin typeface="Arial" pitchFamily="34" charset="0"/>
            </a:endParaRPr>
          </a:p>
        </p:txBody>
      </p:sp>
      <p:sp>
        <p:nvSpPr>
          <p:cNvPr id="30723" name="Text Box 3"/>
          <p:cNvSpPr txBox="1">
            <a:spLocks noChangeArrowheads="1"/>
          </p:cNvSpPr>
          <p:nvPr/>
        </p:nvSpPr>
        <p:spPr bwMode="auto">
          <a:xfrm>
            <a:off x="609600" y="6096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2400">
                <a:latin typeface="Arial" pitchFamily="34" charset="0"/>
              </a:rPr>
              <a:t>Base(t=0) ---’Nature’--------------</a:t>
            </a:r>
            <a:r>
              <a:rPr lang="en-US" altLang="en-US" sz="2400">
                <a:latin typeface="Arial" pitchFamily="34" charset="0"/>
                <a:sym typeface="Wingdings" pitchFamily="2" charset="2"/>
              </a:rPr>
              <a:t> Base(t)--------------</a:t>
            </a:r>
            <a:endParaRPr lang="en-US" altLang="en-US" sz="2400">
              <a:latin typeface="Arial" pitchFamily="34" charset="0"/>
            </a:endParaRPr>
          </a:p>
        </p:txBody>
      </p:sp>
      <p:sp>
        <p:nvSpPr>
          <p:cNvPr id="30724" name="Text Box 4"/>
          <p:cNvSpPr txBox="1">
            <a:spLocks noChangeArrowheads="1"/>
          </p:cNvSpPr>
          <p:nvPr/>
        </p:nvSpPr>
        <p:spPr bwMode="auto">
          <a:xfrm>
            <a:off x="228600" y="4572000"/>
            <a:ext cx="86106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r>
              <a:rPr lang="en-US" altLang="en-US" sz="1800">
                <a:latin typeface="Arial" pitchFamily="34" charset="0"/>
              </a:rPr>
              <a:t>Fig. 7.2: The idea of analogues. For a given ‘base’, which could be today’s weathermap, we seek in an historical data set for an analogue in roughly the same time of the year. The base and analogue are assigned t=0. The string of weathermaps following the analogue would be the forecast for what will follow the base. (Data permitting there could be more than one analogue.) As a process this is comparable to ‘integrating’ the model equations starting from an analysis at t=0, an analysis which is as close as possible to the true base. ‘Nature’ stands for a perfect model.</a:t>
            </a:r>
          </a:p>
        </p:txBody>
      </p:sp>
      <p:sp>
        <p:nvSpPr>
          <p:cNvPr id="30725" name="Text Box 5"/>
          <p:cNvSpPr txBox="1">
            <a:spLocks noChangeArrowheads="1"/>
          </p:cNvSpPr>
          <p:nvPr/>
        </p:nvSpPr>
        <p:spPr bwMode="auto">
          <a:xfrm>
            <a:off x="304800" y="34290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2400">
                <a:latin typeface="Arial" pitchFamily="34" charset="0"/>
              </a:rPr>
              <a:t>{Analysis(t=0) ----’Model’------</a:t>
            </a:r>
            <a:r>
              <a:rPr lang="en-US" altLang="en-US" sz="2400">
                <a:latin typeface="Arial" pitchFamily="34" charset="0"/>
                <a:sym typeface="Wingdings" pitchFamily="2" charset="2"/>
              </a:rPr>
              <a:t> Forecast(t)--------------}</a:t>
            </a:r>
            <a:endParaRPr lang="en-US" altLang="en-US" sz="2400">
              <a:latin typeface="Arial" pitchFamily="34" charset="0"/>
            </a:endParaRPr>
          </a:p>
        </p:txBody>
      </p:sp>
      <p:sp>
        <p:nvSpPr>
          <p:cNvPr id="30726" name="Text Box 6"/>
          <p:cNvSpPr txBox="1">
            <a:spLocks noChangeArrowheads="1"/>
          </p:cNvSpPr>
          <p:nvPr/>
        </p:nvSpPr>
        <p:spPr bwMode="auto">
          <a:xfrm>
            <a:off x="914400" y="2514600"/>
            <a:ext cx="83820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200">
                <a:latin typeface="Arial" pitchFamily="34" charset="0"/>
              </a:rPr>
              <a:t>Analogue #2 (t=0) ----’Nature’----</a:t>
            </a:r>
            <a:r>
              <a:rPr lang="en-US" altLang="en-US" sz="1200">
                <a:latin typeface="Arial" pitchFamily="34" charset="0"/>
                <a:sym typeface="Wingdings" pitchFamily="2" charset="2"/>
              </a:rPr>
              <a:t> Analogue #2 (t)--------</a:t>
            </a:r>
          </a:p>
          <a:p>
            <a:pPr algn="l" eaLnBrk="1" hangingPunct="1">
              <a:spcBef>
                <a:spcPct val="50000"/>
              </a:spcBef>
            </a:pPr>
            <a:r>
              <a:rPr lang="en-US" altLang="en-US" sz="1200">
                <a:latin typeface="Arial" pitchFamily="34" charset="0"/>
                <a:sym typeface="Wingdings" pitchFamily="2" charset="2"/>
              </a:rPr>
              <a:t>etc</a:t>
            </a:r>
            <a:endParaRPr lang="en-US" altLang="en-US" sz="1200">
              <a:latin typeface="Arial" pitchFamily="34" charset="0"/>
            </a:endParaRPr>
          </a:p>
        </p:txBody>
      </p:sp>
    </p:spTree>
    <p:extLst>
      <p:ext uri="{BB962C8B-B14F-4D97-AF65-F5344CB8AC3E}">
        <p14:creationId xmlns:p14="http://schemas.microsoft.com/office/powerpoint/2010/main" val="616645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839200" cy="4247317"/>
          </a:xfrm>
          <a:prstGeom prst="rect">
            <a:avLst/>
          </a:prstGeom>
        </p:spPr>
        <p:txBody>
          <a:bodyPr wrap="square">
            <a:spAutoFit/>
          </a:bodyPr>
          <a:lstStyle/>
          <a:p>
            <a:r>
              <a:rPr lang="en-US" b="1" dirty="0">
                <a:solidFill>
                  <a:srgbClr val="FF0000"/>
                </a:solidFill>
              </a:rPr>
              <a:t>6.  Degrees of Freedom</a:t>
            </a:r>
            <a:endParaRPr lang="en-US" dirty="0">
              <a:solidFill>
                <a:srgbClr val="FF0000"/>
              </a:solidFill>
            </a:endParaRPr>
          </a:p>
          <a:p>
            <a:r>
              <a:rPr lang="en-US" dirty="0"/>
              <a:t> </a:t>
            </a:r>
          </a:p>
          <a:p>
            <a:r>
              <a:rPr lang="en-US" dirty="0"/>
              <a:t>How many degrees of freedom are evident in a physical process represented by f(</a:t>
            </a:r>
            <a:r>
              <a:rPr lang="en-US" dirty="0" err="1"/>
              <a:t>s,t</a:t>
            </a:r>
            <a:r>
              <a:rPr lang="en-US" dirty="0" smtClean="0"/>
              <a:t>)? </a:t>
            </a:r>
          </a:p>
          <a:p>
            <a:endParaRPr lang="en-US" dirty="0"/>
          </a:p>
          <a:p>
            <a:r>
              <a:rPr lang="en-US" dirty="0" smtClean="0"/>
              <a:t>One </a:t>
            </a:r>
            <a:r>
              <a:rPr lang="en-US" dirty="0"/>
              <a:t>might think that the total number of orthogonal directions required to reproduce a data set is the </a:t>
            </a:r>
            <a:r>
              <a:rPr lang="en-US" dirty="0" err="1"/>
              <a:t>dof</a:t>
            </a:r>
            <a:r>
              <a:rPr lang="en-US" dirty="0"/>
              <a:t>. However, this is impractical as the dimension would increase (to infinity) with ever denser and slightly imperfect observations. Rather we need a measure that takes into account the amount of variance represented by each orthogonal direction, because some directions are more important than others. This allows truncation in EOF space without lowering the ‘effective’ </a:t>
            </a:r>
            <a:r>
              <a:rPr lang="en-US" dirty="0" err="1"/>
              <a:t>dof</a:t>
            </a:r>
            <a:r>
              <a:rPr lang="en-US" dirty="0"/>
              <a:t> very much. </a:t>
            </a:r>
            <a:endParaRPr lang="en-US" dirty="0" smtClean="0"/>
          </a:p>
          <a:p>
            <a:endParaRPr lang="en-US" dirty="0"/>
          </a:p>
          <a:p>
            <a:r>
              <a:rPr lang="en-US" dirty="0"/>
              <a:t>We here think schematically of the total atmospheric or oceanic variance about the mean state as being made up by N </a:t>
            </a:r>
            <a:r>
              <a:rPr lang="en-US" b="1" i="1" u="sng" dirty="0"/>
              <a:t>equal</a:t>
            </a:r>
            <a:r>
              <a:rPr lang="en-US" dirty="0"/>
              <a:t> additive variance processes. N can be thought of as the dimension of a phase space in which the atmospheric state at one moment in time is a point</a:t>
            </a:r>
            <a:r>
              <a:rPr lang="en-US" dirty="0" smtClean="0"/>
              <a:t>.</a:t>
            </a:r>
          </a:p>
          <a:p>
            <a:endParaRPr lang="en-US" dirty="0"/>
          </a:p>
        </p:txBody>
      </p:sp>
    </p:spTree>
    <p:extLst>
      <p:ext uri="{BB962C8B-B14F-4D97-AF65-F5344CB8AC3E}">
        <p14:creationId xmlns:p14="http://schemas.microsoft.com/office/powerpoint/2010/main" val="38281870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839200" cy="6463308"/>
          </a:xfrm>
          <a:prstGeom prst="rect">
            <a:avLst/>
          </a:prstGeom>
        </p:spPr>
        <p:txBody>
          <a:bodyPr wrap="square">
            <a:spAutoFit/>
          </a:bodyPr>
          <a:lstStyle/>
          <a:p>
            <a:endParaRPr lang="en-US" dirty="0"/>
          </a:p>
          <a:p>
            <a:r>
              <a:rPr lang="en-US" b="1" dirty="0">
                <a:solidFill>
                  <a:srgbClr val="FF0000"/>
                </a:solidFill>
              </a:rPr>
              <a:t>6.3 Link of </a:t>
            </a:r>
            <a:r>
              <a:rPr lang="en-US" b="1" dirty="0" smtClean="0">
                <a:solidFill>
                  <a:srgbClr val="FF0000"/>
                </a:solidFill>
              </a:rPr>
              <a:t>effective degrees </a:t>
            </a:r>
            <a:r>
              <a:rPr lang="en-US" b="1" dirty="0">
                <a:solidFill>
                  <a:srgbClr val="FF0000"/>
                </a:solidFill>
              </a:rPr>
              <a:t>of freedom </a:t>
            </a:r>
            <a:r>
              <a:rPr lang="en-US" b="1" dirty="0" smtClean="0">
                <a:solidFill>
                  <a:srgbClr val="FF0000"/>
                </a:solidFill>
              </a:rPr>
              <a:t>N to </a:t>
            </a:r>
            <a:r>
              <a:rPr lang="en-US" b="1" dirty="0">
                <a:solidFill>
                  <a:srgbClr val="FF0000"/>
                </a:solidFill>
              </a:rPr>
              <a:t>EOF</a:t>
            </a:r>
            <a:endParaRPr lang="en-US" dirty="0">
              <a:solidFill>
                <a:srgbClr val="FF0000"/>
              </a:solidFill>
            </a:endParaRPr>
          </a:p>
          <a:p>
            <a:r>
              <a:rPr lang="en-US" dirty="0"/>
              <a:t>Because EOFs do not have equal variance one may wonder how N relates to EOFs. It has been suggested recently that N can also be obtained through an integral involving the decrease of variance with EOF mode number (</a:t>
            </a:r>
            <a:r>
              <a:rPr lang="en-US" dirty="0" err="1"/>
              <a:t>Bretherton</a:t>
            </a:r>
            <a:r>
              <a:rPr lang="en-US" dirty="0"/>
              <a:t> et al 1999</a:t>
            </a:r>
            <a:r>
              <a:rPr lang="en-US" dirty="0" smtClean="0"/>
              <a:t>):</a:t>
            </a:r>
          </a:p>
          <a:p>
            <a:endParaRPr lang="en-US" dirty="0"/>
          </a:p>
          <a:p>
            <a:r>
              <a:rPr lang="en-US" dirty="0" smtClean="0"/>
              <a:t>                ( </a:t>
            </a:r>
            <a:r>
              <a:rPr lang="en-US" dirty="0"/>
              <a:t>Σ </a:t>
            </a:r>
            <a:r>
              <a:rPr lang="en-US" dirty="0" err="1"/>
              <a:t>λ</a:t>
            </a:r>
            <a:r>
              <a:rPr lang="en-US" baseline="-25000" dirty="0" err="1"/>
              <a:t>k</a:t>
            </a:r>
            <a:r>
              <a:rPr lang="en-US" baseline="-25000" dirty="0"/>
              <a:t> </a:t>
            </a:r>
            <a:r>
              <a:rPr lang="en-US" dirty="0"/>
              <a:t>) </a:t>
            </a:r>
            <a:r>
              <a:rPr lang="en-US" baseline="30000" dirty="0"/>
              <a:t>2</a:t>
            </a:r>
            <a:endParaRPr lang="en-US" dirty="0"/>
          </a:p>
          <a:p>
            <a:r>
              <a:rPr lang="en-US" dirty="0"/>
              <a:t>   </a:t>
            </a:r>
            <a:r>
              <a:rPr lang="en-US" dirty="0" smtClean="0"/>
              <a:t>               k</a:t>
            </a:r>
            <a:endParaRPr lang="en-US" dirty="0"/>
          </a:p>
          <a:p>
            <a:r>
              <a:rPr lang="en-US" dirty="0"/>
              <a:t>N = --------------------		(6.4)</a:t>
            </a:r>
          </a:p>
          <a:p>
            <a:r>
              <a:rPr lang="en-US" dirty="0" smtClean="0"/>
              <a:t>                  Σ </a:t>
            </a:r>
            <a:r>
              <a:rPr lang="en-US" dirty="0"/>
              <a:t>λ</a:t>
            </a:r>
            <a:r>
              <a:rPr lang="en-US" baseline="-25000" dirty="0"/>
              <a:t>k</a:t>
            </a:r>
            <a:r>
              <a:rPr lang="en-US" baseline="30000" dirty="0"/>
              <a:t>2</a:t>
            </a:r>
            <a:endParaRPr lang="en-US" dirty="0"/>
          </a:p>
          <a:p>
            <a:r>
              <a:rPr lang="en-US" dirty="0" smtClean="0"/>
              <a:t>                  k</a:t>
            </a:r>
            <a:endParaRPr lang="en-US" dirty="0"/>
          </a:p>
          <a:p>
            <a:r>
              <a:rPr lang="en-US" dirty="0"/>
              <a:t/>
            </a:r>
            <a:br>
              <a:rPr lang="en-US" dirty="0"/>
            </a:br>
            <a:r>
              <a:rPr lang="en-US" dirty="0"/>
              <a:t>where  </a:t>
            </a:r>
            <a:r>
              <a:rPr lang="en-US" dirty="0" err="1"/>
              <a:t>λ</a:t>
            </a:r>
            <a:r>
              <a:rPr lang="en-US" baseline="-25000" dirty="0" err="1"/>
              <a:t>k</a:t>
            </a:r>
            <a:r>
              <a:rPr lang="en-US" dirty="0"/>
              <a:t> is the variance explained by the </a:t>
            </a:r>
            <a:r>
              <a:rPr lang="en-US" dirty="0" err="1"/>
              <a:t>kth</a:t>
            </a:r>
            <a:r>
              <a:rPr lang="en-US" dirty="0"/>
              <a:t> ordered EOF, or the </a:t>
            </a:r>
            <a:r>
              <a:rPr lang="en-US" dirty="0" err="1"/>
              <a:t>kth</a:t>
            </a:r>
            <a:r>
              <a:rPr lang="en-US" dirty="0"/>
              <a:t> eigenvalue of the covariance matrix. </a:t>
            </a:r>
            <a:r>
              <a:rPr lang="en-US" dirty="0" smtClean="0"/>
              <a:t> </a:t>
            </a:r>
          </a:p>
          <a:p>
            <a:endParaRPr lang="en-US" dirty="0"/>
          </a:p>
          <a:p>
            <a:r>
              <a:rPr lang="en-US" dirty="0" smtClean="0"/>
              <a:t>Approximation: N equals the # of EOF to explain 90% of the variance.</a:t>
            </a:r>
          </a:p>
          <a:p>
            <a:endParaRPr lang="en-US" dirty="0"/>
          </a:p>
          <a:p>
            <a:r>
              <a:rPr lang="en-US" dirty="0" smtClean="0"/>
              <a:t>N=50  (daily Z500), N=25 (seasonal mean Z500), N approached 1000 for all variables combined at all levels, atmosphere and ocean. </a:t>
            </a:r>
          </a:p>
          <a:p>
            <a:endParaRPr lang="en-US" dirty="0"/>
          </a:p>
          <a:p>
            <a:r>
              <a:rPr lang="en-US" dirty="0" smtClean="0"/>
              <a:t>Is N=50 a high number???</a:t>
            </a:r>
          </a:p>
          <a:p>
            <a:endParaRPr lang="en-US" dirty="0" smtClean="0"/>
          </a:p>
          <a:p>
            <a:endParaRPr lang="en-US" dirty="0"/>
          </a:p>
        </p:txBody>
      </p:sp>
    </p:spTree>
    <p:extLst>
      <p:ext uri="{BB962C8B-B14F-4D97-AF65-F5344CB8AC3E}">
        <p14:creationId xmlns:p14="http://schemas.microsoft.com/office/powerpoint/2010/main" val="667240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en-US" altLang="en-US" smtClean="0"/>
          </a:p>
        </p:txBody>
      </p:sp>
      <p:sp>
        <p:nvSpPr>
          <p:cNvPr id="24579" name="Rectangle 3"/>
          <p:cNvSpPr>
            <a:spLocks noGrp="1" noChangeArrowheads="1"/>
          </p:cNvSpPr>
          <p:nvPr>
            <p:ph type="body" idx="1"/>
          </p:nvPr>
        </p:nvSpPr>
        <p:spPr/>
        <p:txBody>
          <a:bodyPr/>
          <a:lstStyle/>
          <a:p>
            <a:pPr eaLnBrk="1" hangingPunct="1"/>
            <a:endParaRPr lang="en-US" altLang="en-US" smtClean="0"/>
          </a:p>
        </p:txBody>
      </p:sp>
      <p:graphicFrame>
        <p:nvGraphicFramePr>
          <p:cNvPr id="24580" name="Object 2"/>
          <p:cNvGraphicFramePr>
            <a:graphicFrameLocks noChangeAspect="1"/>
          </p:cNvGraphicFramePr>
          <p:nvPr/>
        </p:nvGraphicFramePr>
        <p:xfrm>
          <a:off x="0" y="0"/>
          <a:ext cx="9144000" cy="5495925"/>
        </p:xfrm>
        <a:graphic>
          <a:graphicData uri="http://schemas.openxmlformats.org/presentationml/2006/ole">
            <mc:AlternateContent xmlns:mc="http://schemas.openxmlformats.org/markup-compatibility/2006">
              <mc:Choice xmlns:v="urn:schemas-microsoft-com:vml" Requires="v">
                <p:oleObj spid="_x0000_s4101" name="Chart" r:id="rId3" imgW="4762500" imgH="4762500" progId="QuattroPro.Chart">
                  <p:embed/>
                </p:oleObj>
              </mc:Choice>
              <mc:Fallback>
                <p:oleObj name="Chart" r:id="rId3" imgW="4762500" imgH="4762500" progId="QuattroPro.Chart">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549592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1" name="Text Box 5"/>
          <p:cNvSpPr txBox="1">
            <a:spLocks noChangeArrowheads="1"/>
          </p:cNvSpPr>
          <p:nvPr/>
        </p:nvSpPr>
        <p:spPr bwMode="auto">
          <a:xfrm>
            <a:off x="304800" y="5334000"/>
            <a:ext cx="84582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latin typeface="Arial Unicode MS" pitchFamily="34" charset="-128"/>
              </a:rPr>
              <a:t>Fig 5.7. Explained Variance (EV) as a function of mode (m=1,25) for seasonal mean (JFM) Z500, 20N-90N, 1948-2005. Shown are both EV(m) (scale on the left, triangles) and cumulative EV(m) (scale on the right, squares). Red lines are for EOF, and blue and green for EOT and alternative EOT respectively. </a:t>
            </a:r>
          </a:p>
        </p:txBody>
      </p:sp>
    </p:spTree>
    <p:extLst>
      <p:ext uri="{BB962C8B-B14F-4D97-AF65-F5344CB8AC3E}">
        <p14:creationId xmlns:p14="http://schemas.microsoft.com/office/powerpoint/2010/main" val="24652098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751344"/>
            <a:ext cx="8610600" cy="3416320"/>
          </a:xfrm>
          <a:prstGeom prst="rect">
            <a:avLst/>
          </a:prstGeom>
        </p:spPr>
        <p:txBody>
          <a:bodyPr wrap="square">
            <a:spAutoFit/>
          </a:bodyPr>
          <a:lstStyle/>
          <a:p>
            <a:r>
              <a:rPr lang="en-US" b="1" dirty="0">
                <a:solidFill>
                  <a:srgbClr val="FF0000"/>
                </a:solidFill>
              </a:rPr>
              <a:t>7.2 Constructed Analogues</a:t>
            </a:r>
            <a:endParaRPr lang="en-US" dirty="0">
              <a:solidFill>
                <a:srgbClr val="FF0000"/>
              </a:solidFill>
            </a:endParaRPr>
          </a:p>
          <a:p>
            <a:r>
              <a:rPr lang="en-US" dirty="0"/>
              <a:t> </a:t>
            </a:r>
          </a:p>
          <a:p>
            <a:r>
              <a:rPr lang="en-US" dirty="0">
                <a:solidFill>
                  <a:srgbClr val="FF0000"/>
                </a:solidFill>
              </a:rPr>
              <a:t>7.2.1 The idea. </a:t>
            </a:r>
          </a:p>
          <a:p>
            <a:r>
              <a:rPr lang="en-US" dirty="0"/>
              <a:t>Because  </a:t>
            </a:r>
            <a:r>
              <a:rPr lang="en-US" i="1" u="sng" dirty="0"/>
              <a:t>natural</a:t>
            </a:r>
            <a:r>
              <a:rPr lang="en-US" dirty="0"/>
              <a:t>  analogues are highly unlikely to occur in high degree-of-freedom processes, we may benefit from </a:t>
            </a:r>
            <a:r>
              <a:rPr lang="en-US" b="1" i="1" u="sng" dirty="0"/>
              <a:t>constructing an analogue </a:t>
            </a:r>
            <a:r>
              <a:rPr lang="en-US" dirty="0"/>
              <a:t> having greater similarity than the best natural analogue. As described in Van den Dool (1994), the construction is a linear combination of past observed anomaly patterns such that the combination is as close as desired to the initial state (or ‘base’). We then carry forward in time persisting the weights assigned to each historical case. All one needs is a data set of modest affordable length.</a:t>
            </a:r>
          </a:p>
          <a:p>
            <a:endParaRPr lang="en-US" dirty="0" smtClean="0"/>
          </a:p>
          <a:p>
            <a:endParaRPr lang="en-US" dirty="0"/>
          </a:p>
          <a:p>
            <a:r>
              <a:rPr lang="en-US" dirty="0"/>
              <a:t>	</a:t>
            </a:r>
            <a:r>
              <a:rPr lang="en-US" sz="1100" dirty="0"/>
              <a:t>We do not rule out that non-linear combinations are possible, but here we report only on </a:t>
            </a:r>
            <a:r>
              <a:rPr lang="en-US" sz="1100" i="1" u="sng" dirty="0"/>
              <a:t>linear</a:t>
            </a:r>
            <a:r>
              <a:rPr lang="en-US" sz="1100" dirty="0"/>
              <a:t> combinations.</a:t>
            </a:r>
          </a:p>
        </p:txBody>
      </p:sp>
    </p:spTree>
    <p:extLst>
      <p:ext uri="{BB962C8B-B14F-4D97-AF65-F5344CB8AC3E}">
        <p14:creationId xmlns:p14="http://schemas.microsoft.com/office/powerpoint/2010/main" val="3471608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8847"/>
            <a:ext cx="8763000" cy="4416594"/>
          </a:xfrm>
          <a:prstGeom prst="rect">
            <a:avLst/>
          </a:prstGeom>
        </p:spPr>
        <p:txBody>
          <a:bodyPr wrap="square">
            <a:spAutoFit/>
          </a:bodyPr>
          <a:lstStyle/>
          <a:p>
            <a:r>
              <a:rPr lang="en-US" dirty="0"/>
              <a:t>Assume we have a data set f(s, j, m) of, for instance, monthly mean data as a function of space (s), year (j = 1, M) and month (m). Given is an initial condition </a:t>
            </a:r>
            <a:r>
              <a:rPr lang="en-US" dirty="0" err="1"/>
              <a:t>f</a:t>
            </a:r>
            <a:r>
              <a:rPr lang="en-US" baseline="30000" dirty="0" err="1"/>
              <a:t>IC</a:t>
            </a:r>
            <a:r>
              <a:rPr lang="en-US" dirty="0"/>
              <a:t>(s,j</a:t>
            </a:r>
            <a:r>
              <a:rPr lang="en-US" baseline="-25000" dirty="0"/>
              <a:t>0</a:t>
            </a:r>
            <a:r>
              <a:rPr lang="en-US" dirty="0"/>
              <a:t>,m), for example the most recent state (monthly mean map), where j</a:t>
            </a:r>
            <a:r>
              <a:rPr lang="en-US" baseline="-25000" dirty="0"/>
              <a:t>0</a:t>
            </a:r>
            <a:r>
              <a:rPr lang="en-US" dirty="0"/>
              <a:t> is outside the range j=1..M.  A suitable monthly climatology is removed from the data - henceforth f shall be the anomaly. A (linear) constructed analogue is defined as:</a:t>
            </a:r>
          </a:p>
          <a:p>
            <a:r>
              <a:rPr lang="en-US" dirty="0"/>
              <a:t> </a:t>
            </a:r>
          </a:p>
          <a:p>
            <a:r>
              <a:rPr lang="en-US" dirty="0"/>
              <a:t>                                      </a:t>
            </a:r>
            <a:r>
              <a:rPr lang="en-US" dirty="0" smtClean="0"/>
              <a:t>      M</a:t>
            </a:r>
            <a:endParaRPr lang="en-US" dirty="0"/>
          </a:p>
          <a:p>
            <a:r>
              <a:rPr lang="en-US" dirty="0"/>
              <a:t>	</a:t>
            </a:r>
            <a:r>
              <a:rPr lang="en-US" dirty="0" err="1"/>
              <a:t>f</a:t>
            </a:r>
            <a:r>
              <a:rPr lang="en-US" baseline="30000" dirty="0" err="1"/>
              <a:t>CA</a:t>
            </a:r>
            <a:r>
              <a:rPr lang="en-US" dirty="0"/>
              <a:t>(s, j</a:t>
            </a:r>
            <a:r>
              <a:rPr lang="en-US" baseline="-25000" dirty="0"/>
              <a:t>0</a:t>
            </a:r>
            <a:r>
              <a:rPr lang="en-US" dirty="0"/>
              <a:t>, m)  =   </a:t>
            </a:r>
            <a:r>
              <a:rPr lang="en-US" dirty="0" smtClean="0"/>
              <a:t>∑    α</a:t>
            </a:r>
            <a:r>
              <a:rPr lang="en-US" baseline="-25000" dirty="0" smtClean="0"/>
              <a:t>j</a:t>
            </a:r>
            <a:r>
              <a:rPr lang="en-US" dirty="0" smtClean="0"/>
              <a:t> </a:t>
            </a:r>
            <a:r>
              <a:rPr lang="en-US" dirty="0"/>
              <a:t>f(s, j, m) 			(7.3)</a:t>
            </a:r>
          </a:p>
          <a:p>
            <a:r>
              <a:rPr lang="en-US" dirty="0"/>
              <a:t>		        </a:t>
            </a:r>
            <a:r>
              <a:rPr lang="en-US" dirty="0" smtClean="0"/>
              <a:t>j </a:t>
            </a:r>
            <a:r>
              <a:rPr lang="en-US" dirty="0"/>
              <a:t>=1</a:t>
            </a:r>
          </a:p>
          <a:p>
            <a:r>
              <a:rPr lang="en-US" dirty="0"/>
              <a:t> </a:t>
            </a:r>
          </a:p>
          <a:p>
            <a:r>
              <a:rPr lang="en-US" dirty="0"/>
              <a:t>where the coefficients </a:t>
            </a:r>
            <a:r>
              <a:rPr lang="el-GR" dirty="0" smtClean="0"/>
              <a:t>α</a:t>
            </a:r>
            <a:r>
              <a:rPr lang="en-US" dirty="0" smtClean="0"/>
              <a:t> </a:t>
            </a:r>
            <a:r>
              <a:rPr lang="en-US" dirty="0"/>
              <a:t>are to be determined so as to minimize the difference between </a:t>
            </a:r>
            <a:r>
              <a:rPr lang="en-US" dirty="0" err="1"/>
              <a:t>f</a:t>
            </a:r>
            <a:r>
              <a:rPr lang="en-US" baseline="30000" dirty="0" err="1"/>
              <a:t>CA</a:t>
            </a:r>
            <a:r>
              <a:rPr lang="en-US" dirty="0"/>
              <a:t>(s, j</a:t>
            </a:r>
            <a:r>
              <a:rPr lang="en-US" baseline="-25000" dirty="0"/>
              <a:t>0</a:t>
            </a:r>
            <a:r>
              <a:rPr lang="en-US" dirty="0"/>
              <a:t>, m) and </a:t>
            </a:r>
            <a:r>
              <a:rPr lang="en-US" dirty="0" err="1"/>
              <a:t>f</a:t>
            </a:r>
            <a:r>
              <a:rPr lang="en-US" baseline="30000" dirty="0" err="1"/>
              <a:t>IC</a:t>
            </a:r>
            <a:r>
              <a:rPr lang="en-US" dirty="0"/>
              <a:t>(s, j</a:t>
            </a:r>
            <a:r>
              <a:rPr lang="en-US" baseline="-25000" dirty="0"/>
              <a:t>0</a:t>
            </a:r>
            <a:r>
              <a:rPr lang="en-US" dirty="0"/>
              <a:t>, m). The technical solution to this problem is discussed below in </a:t>
            </a:r>
            <a:r>
              <a:rPr lang="en-US" dirty="0" err="1"/>
              <a:t>sct</a:t>
            </a:r>
            <a:r>
              <a:rPr lang="en-US" dirty="0"/>
              <a:t> 7.2.2 and involves manipulating the alternative covariance matrix </a:t>
            </a:r>
            <a:r>
              <a:rPr lang="en-US" dirty="0" err="1"/>
              <a:t>Q</a:t>
            </a:r>
            <a:r>
              <a:rPr lang="en-US" baseline="30000" dirty="0" err="1"/>
              <a:t>a</a:t>
            </a:r>
            <a:r>
              <a:rPr lang="en-US" dirty="0"/>
              <a:t>.</a:t>
            </a:r>
          </a:p>
          <a:p>
            <a:r>
              <a:rPr lang="en-US" dirty="0"/>
              <a:t>	</a:t>
            </a:r>
            <a:endParaRPr lang="en-US" dirty="0" smtClean="0"/>
          </a:p>
          <a:p>
            <a:endParaRPr lang="en-US" dirty="0"/>
          </a:p>
          <a:p>
            <a:r>
              <a:rPr lang="en-US" sz="1100" dirty="0" smtClean="0"/>
              <a:t>One </a:t>
            </a:r>
            <a:r>
              <a:rPr lang="en-US" sz="1100" dirty="0"/>
              <a:t>can construct analogues for monthly, seasonal or daily data. The procedure is the same. Here we start with monthly.</a:t>
            </a:r>
          </a:p>
        </p:txBody>
      </p:sp>
    </p:spTree>
    <p:extLst>
      <p:ext uri="{BB962C8B-B14F-4D97-AF65-F5344CB8AC3E}">
        <p14:creationId xmlns:p14="http://schemas.microsoft.com/office/powerpoint/2010/main" val="3848576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94692"/>
            <a:ext cx="8991600" cy="6186309"/>
          </a:xfrm>
          <a:prstGeom prst="rect">
            <a:avLst/>
          </a:prstGeom>
        </p:spPr>
        <p:txBody>
          <a:bodyPr wrap="square">
            <a:spAutoFit/>
          </a:bodyPr>
          <a:lstStyle/>
          <a:p>
            <a:r>
              <a:rPr lang="en-US" dirty="0" err="1"/>
              <a:t>Eq</a:t>
            </a:r>
            <a:r>
              <a:rPr lang="en-US" dirty="0"/>
              <a:t> (7.3) is only a diagnostic statement, but since we know the time evolution of the f (we know the next value historically) we can make a forecast keeping the weights </a:t>
            </a:r>
            <a:r>
              <a:rPr lang="el-GR" dirty="0" smtClean="0"/>
              <a:t>α</a:t>
            </a:r>
            <a:r>
              <a:rPr lang="en-US" baseline="-25000" dirty="0" smtClean="0"/>
              <a:t>j</a:t>
            </a:r>
            <a:r>
              <a:rPr lang="en-US" dirty="0" smtClean="0"/>
              <a:t> constant</a:t>
            </a:r>
            <a:r>
              <a:rPr lang="en-US" dirty="0"/>
              <a:t>. More generally we seek a forecast of variable g (which could be f itself) as follows:</a:t>
            </a:r>
          </a:p>
          <a:p>
            <a:r>
              <a:rPr lang="en-US" dirty="0"/>
              <a:t> </a:t>
            </a:r>
          </a:p>
          <a:p>
            <a:r>
              <a:rPr lang="en-US" dirty="0"/>
              <a:t>	</a:t>
            </a:r>
            <a:r>
              <a:rPr lang="en-US" dirty="0" smtClean="0"/>
              <a:t>	</a:t>
            </a:r>
            <a:r>
              <a:rPr lang="en-US" dirty="0"/>
              <a:t> </a:t>
            </a:r>
            <a:r>
              <a:rPr lang="en-US" dirty="0" smtClean="0"/>
              <a:t>           M</a:t>
            </a:r>
            <a:endParaRPr lang="en-US" dirty="0"/>
          </a:p>
          <a:p>
            <a:r>
              <a:rPr lang="en-US" dirty="0"/>
              <a:t>	</a:t>
            </a:r>
            <a:r>
              <a:rPr lang="en-US" dirty="0" err="1"/>
              <a:t>g</a:t>
            </a:r>
            <a:r>
              <a:rPr lang="en-US" baseline="30000" dirty="0" err="1"/>
              <a:t>F</a:t>
            </a:r>
            <a:r>
              <a:rPr lang="en-US" dirty="0"/>
              <a:t> (s, j</a:t>
            </a:r>
            <a:r>
              <a:rPr lang="en-US" baseline="-25000" dirty="0"/>
              <a:t>0</a:t>
            </a:r>
            <a:r>
              <a:rPr lang="en-US" dirty="0"/>
              <a:t>, </a:t>
            </a:r>
            <a:r>
              <a:rPr lang="en-US" dirty="0" smtClean="0"/>
              <a:t>m+</a:t>
            </a:r>
            <a:r>
              <a:rPr lang="el-GR" dirty="0" smtClean="0"/>
              <a:t>τ</a:t>
            </a:r>
            <a:r>
              <a:rPr lang="en-US" dirty="0" smtClean="0"/>
              <a:t>)  </a:t>
            </a:r>
            <a:r>
              <a:rPr lang="en-US" dirty="0"/>
              <a:t>=   </a:t>
            </a:r>
            <a:r>
              <a:rPr lang="en-US" dirty="0" smtClean="0"/>
              <a:t> ∑  </a:t>
            </a:r>
            <a:r>
              <a:rPr lang="el-GR" dirty="0" smtClean="0"/>
              <a:t>α</a:t>
            </a:r>
            <a:r>
              <a:rPr lang="en-US" baseline="-25000" dirty="0" smtClean="0"/>
              <a:t>j</a:t>
            </a:r>
            <a:r>
              <a:rPr lang="en-US" dirty="0" smtClean="0"/>
              <a:t> </a:t>
            </a:r>
            <a:r>
              <a:rPr lang="en-US" dirty="0"/>
              <a:t>g(s, j, </a:t>
            </a:r>
            <a:r>
              <a:rPr lang="en-US" dirty="0" smtClean="0"/>
              <a:t>m+</a:t>
            </a:r>
            <a:r>
              <a:rPr lang="el-GR" dirty="0" smtClean="0"/>
              <a:t>τ</a:t>
            </a:r>
            <a:r>
              <a:rPr lang="en-US" dirty="0" smtClean="0"/>
              <a:t>) </a:t>
            </a:r>
            <a:r>
              <a:rPr lang="en-US" dirty="0"/>
              <a:t>		(7.4)</a:t>
            </a:r>
          </a:p>
          <a:p>
            <a:r>
              <a:rPr lang="en-US" dirty="0"/>
              <a:t>	</a:t>
            </a:r>
            <a:r>
              <a:rPr lang="en-US" dirty="0" smtClean="0"/>
              <a:t>	</a:t>
            </a:r>
            <a:r>
              <a:rPr lang="en-US" dirty="0"/>
              <a:t> </a:t>
            </a:r>
            <a:r>
              <a:rPr lang="en-US" dirty="0" smtClean="0"/>
              <a:t>           j </a:t>
            </a:r>
            <a:r>
              <a:rPr lang="en-US" dirty="0"/>
              <a:t>= 1		</a:t>
            </a:r>
          </a:p>
          <a:p>
            <a:r>
              <a:rPr lang="en-US" dirty="0"/>
              <a:t>	</a:t>
            </a:r>
          </a:p>
          <a:p>
            <a:r>
              <a:rPr lang="en-US" dirty="0"/>
              <a:t>For </a:t>
            </a:r>
            <a:r>
              <a:rPr lang="el-GR" dirty="0" smtClean="0"/>
              <a:t>τ</a:t>
            </a:r>
            <a:r>
              <a:rPr lang="en-US" dirty="0" smtClean="0"/>
              <a:t> </a:t>
            </a:r>
            <a:r>
              <a:rPr lang="en-US" dirty="0"/>
              <a:t>&gt; 0 we are dealing with a forecast, </a:t>
            </a:r>
            <a:r>
              <a:rPr lang="el-GR" dirty="0" smtClean="0"/>
              <a:t>τ</a:t>
            </a:r>
            <a:r>
              <a:rPr lang="en-US" dirty="0" smtClean="0"/>
              <a:t> = 0 </a:t>
            </a:r>
            <a:r>
              <a:rPr lang="en-US" dirty="0"/>
              <a:t>would be ‘specification’ or down- or up-scaling of g from f (the weights are based on f only!), and </a:t>
            </a:r>
            <a:r>
              <a:rPr lang="el-GR" dirty="0" smtClean="0"/>
              <a:t>τ</a:t>
            </a:r>
            <a:r>
              <a:rPr lang="en-US" dirty="0" smtClean="0"/>
              <a:t> &lt;0 </a:t>
            </a:r>
            <a:r>
              <a:rPr lang="en-US" dirty="0"/>
              <a:t>would be a </a:t>
            </a:r>
            <a:r>
              <a:rPr lang="en-US" dirty="0" err="1"/>
              <a:t>backcast</a:t>
            </a:r>
            <a:r>
              <a:rPr lang="en-US" dirty="0"/>
              <a:t>. The method is reversible in time. For g = f one can see that the time dependence of f is entirely in the time evolving non-orthogonal basis functions - this is the main trick of the CA forecast procedure and a significant departure from traditional spectral methods in which the basis functions are constant and the time dependence is in the coefficients  </a:t>
            </a:r>
            <a:r>
              <a:rPr lang="el-GR" dirty="0" smtClean="0"/>
              <a:t>α</a:t>
            </a:r>
            <a:r>
              <a:rPr lang="en-US" baseline="-25000" dirty="0" smtClean="0"/>
              <a:t>j</a:t>
            </a:r>
            <a:r>
              <a:rPr lang="en-US" dirty="0" smtClean="0"/>
              <a:t>.</a:t>
            </a:r>
          </a:p>
          <a:p>
            <a:endParaRPr lang="en-US" dirty="0"/>
          </a:p>
          <a:p>
            <a:r>
              <a:rPr lang="en-US" dirty="0"/>
              <a:t>		</a:t>
            </a:r>
            <a:r>
              <a:rPr lang="en-US" dirty="0" err="1"/>
              <a:t>Eq</a:t>
            </a:r>
            <a:r>
              <a:rPr lang="en-US" dirty="0"/>
              <a:t> (7.4) can also be written (for g=f and </a:t>
            </a:r>
            <a:r>
              <a:rPr lang="el-GR" dirty="0" smtClean="0"/>
              <a:t>τ≠</a:t>
            </a:r>
            <a:r>
              <a:rPr lang="en-US" dirty="0"/>
              <a:t>0):</a:t>
            </a:r>
          </a:p>
          <a:p>
            <a:r>
              <a:rPr lang="en-US" dirty="0"/>
              <a:t>		    	    </a:t>
            </a:r>
            <a:r>
              <a:rPr lang="en-US" dirty="0" smtClean="0"/>
              <a:t>           M</a:t>
            </a:r>
            <a:endParaRPr lang="en-US" dirty="0"/>
          </a:p>
          <a:p>
            <a:r>
              <a:rPr lang="en-US" dirty="0"/>
              <a:t>	</a:t>
            </a:r>
            <a:r>
              <a:rPr lang="en-US" dirty="0" err="1"/>
              <a:t>f</a:t>
            </a:r>
            <a:r>
              <a:rPr lang="en-US" baseline="30000" dirty="0" err="1"/>
              <a:t>F</a:t>
            </a:r>
            <a:r>
              <a:rPr lang="en-US" dirty="0"/>
              <a:t> (s, j</a:t>
            </a:r>
            <a:r>
              <a:rPr lang="en-US" baseline="-25000" dirty="0"/>
              <a:t>0</a:t>
            </a:r>
            <a:r>
              <a:rPr lang="en-US" dirty="0"/>
              <a:t>, </a:t>
            </a:r>
            <a:r>
              <a:rPr lang="en-US" dirty="0" smtClean="0"/>
              <a:t>m+</a:t>
            </a:r>
            <a:r>
              <a:rPr lang="el-GR" dirty="0" smtClean="0"/>
              <a:t>τ</a:t>
            </a:r>
            <a:r>
              <a:rPr lang="en-US" dirty="0" smtClean="0"/>
              <a:t>) </a:t>
            </a:r>
            <a:r>
              <a:rPr lang="en-US" dirty="0"/>
              <a:t>= </a:t>
            </a:r>
            <a:r>
              <a:rPr lang="en-US" dirty="0" err="1"/>
              <a:t>f</a:t>
            </a:r>
            <a:r>
              <a:rPr lang="en-US" baseline="30000" dirty="0" err="1"/>
              <a:t>IC</a:t>
            </a:r>
            <a:r>
              <a:rPr lang="en-US" dirty="0"/>
              <a:t>(s, j</a:t>
            </a:r>
            <a:r>
              <a:rPr lang="en-US" baseline="-25000" dirty="0"/>
              <a:t>0</a:t>
            </a:r>
            <a:r>
              <a:rPr lang="en-US" dirty="0"/>
              <a:t>, m) +   </a:t>
            </a:r>
            <a:r>
              <a:rPr lang="en-US" dirty="0" smtClean="0"/>
              <a:t>∑   </a:t>
            </a:r>
            <a:r>
              <a:rPr lang="el-GR" dirty="0" smtClean="0"/>
              <a:t>α</a:t>
            </a:r>
            <a:r>
              <a:rPr lang="en-US" baseline="-25000" dirty="0" smtClean="0"/>
              <a:t>j</a:t>
            </a:r>
            <a:r>
              <a:rPr lang="en-US" dirty="0" smtClean="0"/>
              <a:t> </a:t>
            </a:r>
            <a:r>
              <a:rPr lang="en-US" dirty="0"/>
              <a:t>(f(s, j, m</a:t>
            </a:r>
            <a:r>
              <a:rPr lang="en-US" dirty="0" smtClean="0"/>
              <a:t>+</a:t>
            </a:r>
            <a:r>
              <a:rPr lang="el-GR" dirty="0" smtClean="0"/>
              <a:t> τ</a:t>
            </a:r>
            <a:r>
              <a:rPr lang="en-US" dirty="0" smtClean="0"/>
              <a:t>) </a:t>
            </a:r>
            <a:r>
              <a:rPr lang="en-US" dirty="0"/>
              <a:t>- f(s, j, m))		(7.4')</a:t>
            </a:r>
          </a:p>
          <a:p>
            <a:r>
              <a:rPr lang="en-US" dirty="0"/>
              <a:t>			   </a:t>
            </a:r>
            <a:r>
              <a:rPr lang="en-US" dirty="0" smtClean="0"/>
              <a:t>           j </a:t>
            </a:r>
            <a:r>
              <a:rPr lang="en-US" dirty="0"/>
              <a:t>= 1		</a:t>
            </a:r>
          </a:p>
          <a:p>
            <a:r>
              <a:rPr lang="en-US" dirty="0"/>
              <a:t>In this form the equation looks like a forward time stepping procedure or the discretized version of the basic equation </a:t>
            </a:r>
            <a:r>
              <a:rPr lang="en-US" dirty="0" smtClean="0"/>
              <a:t>∂f/∂t </a:t>
            </a:r>
            <a:r>
              <a:rPr lang="en-US" dirty="0"/>
              <a:t>= linear and non-linear </a:t>
            </a:r>
            <a:r>
              <a:rPr lang="en-US" dirty="0" err="1"/>
              <a:t>rhs</a:t>
            </a:r>
            <a:r>
              <a:rPr lang="en-US" dirty="0"/>
              <a:t> terms. Note that on the </a:t>
            </a:r>
            <a:r>
              <a:rPr lang="en-US" dirty="0" err="1"/>
              <a:t>rhs</a:t>
            </a:r>
            <a:r>
              <a:rPr lang="en-US" dirty="0"/>
              <a:t> of (7.4') we make linear combinations of historically observed time tendencies.</a:t>
            </a:r>
          </a:p>
        </p:txBody>
      </p:sp>
    </p:spTree>
    <p:extLst>
      <p:ext uri="{BB962C8B-B14F-4D97-AF65-F5344CB8AC3E}">
        <p14:creationId xmlns:p14="http://schemas.microsoft.com/office/powerpoint/2010/main" val="1455606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1522</TotalTime>
  <Words>1553</Words>
  <Application>Microsoft Office PowerPoint</Application>
  <PresentationFormat>On-screen Show (4:3)</PresentationFormat>
  <Paragraphs>283</Paragraphs>
  <Slides>26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Office Theme</vt:lpstr>
      <vt:lpstr>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Huug Vandendool</dc:creator>
  <cp:lastModifiedBy>Suru</cp:lastModifiedBy>
  <cp:revision>14</cp:revision>
  <cp:lastPrinted>2014-04-06T20:44:29Z</cp:lastPrinted>
  <dcterms:created xsi:type="dcterms:W3CDTF">2014-04-06T19:22:06Z</dcterms:created>
  <dcterms:modified xsi:type="dcterms:W3CDTF">2014-04-09T13:43:27Z</dcterms:modified>
</cp:coreProperties>
</file>