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9"/>
  </p:handoutMasterIdLst>
  <p:sldIdLst>
    <p:sldId id="285" r:id="rId2"/>
    <p:sldId id="256" r:id="rId3"/>
    <p:sldId id="257" r:id="rId4"/>
    <p:sldId id="266" r:id="rId5"/>
    <p:sldId id="258" r:id="rId6"/>
    <p:sldId id="286" r:id="rId7"/>
    <p:sldId id="261" r:id="rId8"/>
    <p:sldId id="259" r:id="rId9"/>
    <p:sldId id="260" r:id="rId10"/>
    <p:sldId id="262" r:id="rId11"/>
    <p:sldId id="263" r:id="rId12"/>
    <p:sldId id="264" r:id="rId13"/>
    <p:sldId id="267" r:id="rId14"/>
    <p:sldId id="268" r:id="rId15"/>
    <p:sldId id="269" r:id="rId16"/>
    <p:sldId id="270" r:id="rId17"/>
    <p:sldId id="271" r:id="rId18"/>
    <p:sldId id="280" r:id="rId19"/>
    <p:sldId id="272" r:id="rId20"/>
    <p:sldId id="273" r:id="rId21"/>
    <p:sldId id="278" r:id="rId22"/>
    <p:sldId id="274" r:id="rId23"/>
    <p:sldId id="275" r:id="rId24"/>
    <p:sldId id="277" r:id="rId25"/>
    <p:sldId id="279" r:id="rId26"/>
    <p:sldId id="281" r:id="rId27"/>
    <p:sldId id="282" r:id="rId28"/>
    <p:sldId id="293" r:id="rId29"/>
    <p:sldId id="283" r:id="rId30"/>
    <p:sldId id="284" r:id="rId31"/>
    <p:sldId id="276" r:id="rId32"/>
    <p:sldId id="287" r:id="rId33"/>
    <p:sldId id="288" r:id="rId34"/>
    <p:sldId id="289" r:id="rId35"/>
    <p:sldId id="290" r:id="rId36"/>
    <p:sldId id="291" r:id="rId37"/>
    <p:sldId id="292"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oleObject" Target="file:///C:\Users\huug.vandendool\Desktop\Textfile2.txt"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a:pPr>
            <a:r>
              <a:rPr lang="en-US"/>
              <a:t>(Time)</a:t>
            </a:r>
            <a:r>
              <a:rPr lang="en-US" baseline="0"/>
              <a:t> DEV</a:t>
            </a:r>
            <a:endParaRPr lang="en-US"/>
          </a:p>
        </c:rich>
      </c:tx>
      <c:layout/>
      <c:overlay val="0"/>
    </c:title>
    <c:autoTitleDeleted val="0"/>
    <c:plotArea>
      <c:layout/>
      <c:scatterChart>
        <c:scatterStyle val="smoothMarker"/>
        <c:varyColors val="0"/>
        <c:ser>
          <c:idx val="0"/>
          <c:order val="0"/>
          <c:marker>
            <c:spPr>
              <a:solidFill>
                <a:srgbClr val="FF0000"/>
              </a:solidFill>
            </c:spPr>
          </c:marker>
          <c:xVal>
            <c:numRef>
              <c:f>Textfile2!$BA$4:$DL$4</c:f>
              <c:numCache>
                <c:formatCode>General</c:formatCode>
                <c:ptCount val="64"/>
                <c:pt idx="0">
                  <c:v>48</c:v>
                </c:pt>
                <c:pt idx="1">
                  <c:v>49</c:v>
                </c:pt>
                <c:pt idx="2">
                  <c:v>50</c:v>
                </c:pt>
                <c:pt idx="3">
                  <c:v>51</c:v>
                </c:pt>
                <c:pt idx="4">
                  <c:v>52</c:v>
                </c:pt>
                <c:pt idx="5">
                  <c:v>53</c:v>
                </c:pt>
                <c:pt idx="6">
                  <c:v>54</c:v>
                </c:pt>
                <c:pt idx="7">
                  <c:v>55</c:v>
                </c:pt>
                <c:pt idx="8">
                  <c:v>56</c:v>
                </c:pt>
                <c:pt idx="9">
                  <c:v>57</c:v>
                </c:pt>
                <c:pt idx="10">
                  <c:v>58</c:v>
                </c:pt>
                <c:pt idx="11">
                  <c:v>59</c:v>
                </c:pt>
                <c:pt idx="12">
                  <c:v>60</c:v>
                </c:pt>
                <c:pt idx="13">
                  <c:v>61</c:v>
                </c:pt>
                <c:pt idx="14">
                  <c:v>62</c:v>
                </c:pt>
                <c:pt idx="15">
                  <c:v>63</c:v>
                </c:pt>
                <c:pt idx="16">
                  <c:v>64</c:v>
                </c:pt>
                <c:pt idx="17">
                  <c:v>65</c:v>
                </c:pt>
                <c:pt idx="18">
                  <c:v>66</c:v>
                </c:pt>
                <c:pt idx="19">
                  <c:v>67</c:v>
                </c:pt>
                <c:pt idx="20">
                  <c:v>68</c:v>
                </c:pt>
                <c:pt idx="21">
                  <c:v>69</c:v>
                </c:pt>
                <c:pt idx="22">
                  <c:v>70</c:v>
                </c:pt>
                <c:pt idx="23">
                  <c:v>71</c:v>
                </c:pt>
                <c:pt idx="24">
                  <c:v>72</c:v>
                </c:pt>
                <c:pt idx="25">
                  <c:v>73</c:v>
                </c:pt>
                <c:pt idx="26">
                  <c:v>74</c:v>
                </c:pt>
                <c:pt idx="27">
                  <c:v>75</c:v>
                </c:pt>
                <c:pt idx="28">
                  <c:v>76</c:v>
                </c:pt>
                <c:pt idx="29">
                  <c:v>77</c:v>
                </c:pt>
                <c:pt idx="30">
                  <c:v>78</c:v>
                </c:pt>
                <c:pt idx="31">
                  <c:v>79</c:v>
                </c:pt>
                <c:pt idx="32">
                  <c:v>80</c:v>
                </c:pt>
                <c:pt idx="33">
                  <c:v>81</c:v>
                </c:pt>
                <c:pt idx="34">
                  <c:v>82</c:v>
                </c:pt>
                <c:pt idx="35">
                  <c:v>83</c:v>
                </c:pt>
                <c:pt idx="36">
                  <c:v>84</c:v>
                </c:pt>
                <c:pt idx="37">
                  <c:v>85</c:v>
                </c:pt>
                <c:pt idx="38">
                  <c:v>86</c:v>
                </c:pt>
                <c:pt idx="39">
                  <c:v>87</c:v>
                </c:pt>
                <c:pt idx="40">
                  <c:v>88</c:v>
                </c:pt>
                <c:pt idx="41">
                  <c:v>89</c:v>
                </c:pt>
                <c:pt idx="42">
                  <c:v>90</c:v>
                </c:pt>
                <c:pt idx="43">
                  <c:v>91</c:v>
                </c:pt>
                <c:pt idx="44">
                  <c:v>92</c:v>
                </c:pt>
                <c:pt idx="45">
                  <c:v>93</c:v>
                </c:pt>
                <c:pt idx="46">
                  <c:v>94</c:v>
                </c:pt>
                <c:pt idx="47">
                  <c:v>95</c:v>
                </c:pt>
                <c:pt idx="48">
                  <c:v>96</c:v>
                </c:pt>
                <c:pt idx="49">
                  <c:v>97</c:v>
                </c:pt>
                <c:pt idx="50">
                  <c:v>98</c:v>
                </c:pt>
                <c:pt idx="51">
                  <c:v>99</c:v>
                </c:pt>
                <c:pt idx="52">
                  <c:v>100</c:v>
                </c:pt>
                <c:pt idx="53">
                  <c:v>101</c:v>
                </c:pt>
                <c:pt idx="54">
                  <c:v>102</c:v>
                </c:pt>
                <c:pt idx="55">
                  <c:v>103</c:v>
                </c:pt>
                <c:pt idx="56">
                  <c:v>104</c:v>
                </c:pt>
                <c:pt idx="57">
                  <c:v>105</c:v>
                </c:pt>
                <c:pt idx="58">
                  <c:v>106</c:v>
                </c:pt>
                <c:pt idx="59">
                  <c:v>107</c:v>
                </c:pt>
                <c:pt idx="60">
                  <c:v>108</c:v>
                </c:pt>
                <c:pt idx="61">
                  <c:v>109</c:v>
                </c:pt>
                <c:pt idx="62">
                  <c:v>110</c:v>
                </c:pt>
                <c:pt idx="63">
                  <c:v>111</c:v>
                </c:pt>
              </c:numCache>
            </c:numRef>
          </c:xVal>
          <c:yVal>
            <c:numRef>
              <c:f>Textfile2!$BA$5:$DL$5</c:f>
              <c:numCache>
                <c:formatCode>General</c:formatCode>
                <c:ptCount val="64"/>
                <c:pt idx="0">
                  <c:v>14.3</c:v>
                </c:pt>
                <c:pt idx="1">
                  <c:v>8.7000000000000011</c:v>
                </c:pt>
                <c:pt idx="2">
                  <c:v>10.9</c:v>
                </c:pt>
                <c:pt idx="3">
                  <c:v>9</c:v>
                </c:pt>
                <c:pt idx="4">
                  <c:v>13.4</c:v>
                </c:pt>
                <c:pt idx="5">
                  <c:v>5.9</c:v>
                </c:pt>
                <c:pt idx="6">
                  <c:v>9.3000000000000007</c:v>
                </c:pt>
                <c:pt idx="7">
                  <c:v>16.2</c:v>
                </c:pt>
                <c:pt idx="8">
                  <c:v>12.3</c:v>
                </c:pt>
                <c:pt idx="9">
                  <c:v>10.6</c:v>
                </c:pt>
                <c:pt idx="10">
                  <c:v>19.399999999999999</c:v>
                </c:pt>
                <c:pt idx="11">
                  <c:v>9.7000000000000011</c:v>
                </c:pt>
                <c:pt idx="12">
                  <c:v>17.3</c:v>
                </c:pt>
                <c:pt idx="13">
                  <c:v>6.1</c:v>
                </c:pt>
                <c:pt idx="14">
                  <c:v>9.1</c:v>
                </c:pt>
                <c:pt idx="15">
                  <c:v>9.4</c:v>
                </c:pt>
                <c:pt idx="16">
                  <c:v>8</c:v>
                </c:pt>
                <c:pt idx="17">
                  <c:v>13</c:v>
                </c:pt>
                <c:pt idx="18">
                  <c:v>15</c:v>
                </c:pt>
                <c:pt idx="19">
                  <c:v>9.1</c:v>
                </c:pt>
                <c:pt idx="20">
                  <c:v>5.9</c:v>
                </c:pt>
                <c:pt idx="21">
                  <c:v>17.7</c:v>
                </c:pt>
                <c:pt idx="22">
                  <c:v>15.1</c:v>
                </c:pt>
                <c:pt idx="23">
                  <c:v>9.6</c:v>
                </c:pt>
                <c:pt idx="24">
                  <c:v>11.2</c:v>
                </c:pt>
                <c:pt idx="25">
                  <c:v>6.5</c:v>
                </c:pt>
                <c:pt idx="26">
                  <c:v>9.4</c:v>
                </c:pt>
                <c:pt idx="27">
                  <c:v>9.8000000000000007</c:v>
                </c:pt>
                <c:pt idx="28">
                  <c:v>9.6</c:v>
                </c:pt>
                <c:pt idx="29">
                  <c:v>13.9</c:v>
                </c:pt>
                <c:pt idx="30">
                  <c:v>9.4</c:v>
                </c:pt>
                <c:pt idx="31">
                  <c:v>11.3</c:v>
                </c:pt>
                <c:pt idx="32">
                  <c:v>14.8</c:v>
                </c:pt>
                <c:pt idx="33">
                  <c:v>13.8</c:v>
                </c:pt>
                <c:pt idx="34">
                  <c:v>13.3</c:v>
                </c:pt>
                <c:pt idx="35">
                  <c:v>12.9</c:v>
                </c:pt>
                <c:pt idx="36">
                  <c:v>7</c:v>
                </c:pt>
                <c:pt idx="37">
                  <c:v>13.8</c:v>
                </c:pt>
                <c:pt idx="38">
                  <c:v>7</c:v>
                </c:pt>
                <c:pt idx="39">
                  <c:v>12.7</c:v>
                </c:pt>
                <c:pt idx="40">
                  <c:v>5.3</c:v>
                </c:pt>
                <c:pt idx="41">
                  <c:v>18.7</c:v>
                </c:pt>
                <c:pt idx="42">
                  <c:v>14.1</c:v>
                </c:pt>
                <c:pt idx="43">
                  <c:v>7.1</c:v>
                </c:pt>
                <c:pt idx="44">
                  <c:v>10.5</c:v>
                </c:pt>
                <c:pt idx="45">
                  <c:v>13.7</c:v>
                </c:pt>
                <c:pt idx="46">
                  <c:v>7.1</c:v>
                </c:pt>
                <c:pt idx="47">
                  <c:v>7.7</c:v>
                </c:pt>
                <c:pt idx="48">
                  <c:v>9</c:v>
                </c:pt>
                <c:pt idx="49">
                  <c:v>11.9</c:v>
                </c:pt>
                <c:pt idx="50">
                  <c:v>10.1</c:v>
                </c:pt>
                <c:pt idx="51">
                  <c:v>9.6</c:v>
                </c:pt>
                <c:pt idx="52">
                  <c:v>6.4</c:v>
                </c:pt>
                <c:pt idx="53">
                  <c:v>11</c:v>
                </c:pt>
                <c:pt idx="54">
                  <c:v>9.4</c:v>
                </c:pt>
                <c:pt idx="55">
                  <c:v>6.8</c:v>
                </c:pt>
                <c:pt idx="56">
                  <c:v>9.3000000000000007</c:v>
                </c:pt>
                <c:pt idx="57">
                  <c:v>11.4</c:v>
                </c:pt>
                <c:pt idx="58">
                  <c:v>14.2</c:v>
                </c:pt>
                <c:pt idx="59">
                  <c:v>5</c:v>
                </c:pt>
                <c:pt idx="60">
                  <c:v>7.4</c:v>
                </c:pt>
                <c:pt idx="61">
                  <c:v>11.4</c:v>
                </c:pt>
                <c:pt idx="62">
                  <c:v>19.3</c:v>
                </c:pt>
                <c:pt idx="63">
                  <c:v>8.2000000000000011</c:v>
                </c:pt>
              </c:numCache>
            </c:numRef>
          </c:yVal>
          <c:smooth val="0"/>
        </c:ser>
        <c:dLbls>
          <c:showLegendKey val="0"/>
          <c:showVal val="0"/>
          <c:showCatName val="0"/>
          <c:showSerName val="0"/>
          <c:showPercent val="0"/>
          <c:showBubbleSize val="0"/>
        </c:dLbls>
        <c:axId val="78554240"/>
        <c:axId val="78556544"/>
      </c:scatterChart>
      <c:valAx>
        <c:axId val="78554240"/>
        <c:scaling>
          <c:orientation val="minMax"/>
          <c:max val="111"/>
          <c:min val="48"/>
        </c:scaling>
        <c:delete val="0"/>
        <c:axPos val="b"/>
        <c:title>
          <c:tx>
            <c:rich>
              <a:bodyPr/>
              <a:lstStyle/>
              <a:p>
                <a:pPr>
                  <a:defRPr/>
                </a:pPr>
                <a:r>
                  <a:rPr lang="en-US"/>
                  <a:t>Year-1900</a:t>
                </a:r>
              </a:p>
            </c:rich>
          </c:tx>
          <c:layout/>
          <c:overlay val="0"/>
        </c:title>
        <c:numFmt formatCode="General" sourceLinked="1"/>
        <c:majorTickMark val="out"/>
        <c:minorTickMark val="none"/>
        <c:tickLblPos val="nextTo"/>
        <c:crossAx val="78556544"/>
        <c:crosses val="autoZero"/>
        <c:crossBetween val="midCat"/>
        <c:majorUnit val="3"/>
      </c:valAx>
      <c:valAx>
        <c:axId val="78556544"/>
        <c:scaling>
          <c:orientation val="minMax"/>
        </c:scaling>
        <c:delete val="0"/>
        <c:axPos val="l"/>
        <c:majorGridlines/>
        <c:title>
          <c:tx>
            <c:rich>
              <a:bodyPr rot="-5400000" vert="horz"/>
              <a:lstStyle/>
              <a:p>
                <a:pPr>
                  <a:defRPr/>
                </a:pPr>
                <a:r>
                  <a:rPr lang="en-US"/>
                  <a:t>EV(%)</a:t>
                </a:r>
              </a:p>
            </c:rich>
          </c:tx>
          <c:layout/>
          <c:overlay val="0"/>
        </c:title>
        <c:numFmt formatCode="General" sourceLinked="1"/>
        <c:majorTickMark val="out"/>
        <c:minorTickMark val="none"/>
        <c:tickLblPos val="nextTo"/>
        <c:crossAx val="78554240"/>
        <c:crosses val="autoZero"/>
        <c:crossBetween val="midCat"/>
      </c:valAx>
    </c:plotArea>
    <c:plotVisOnly val="1"/>
    <c:dispBlanksAs val="gap"/>
    <c:showDLblsOverMax val="0"/>
  </c:chart>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1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5B6F9FE-A78D-471D-897D-643FE7274387}" type="datetimeFigureOut">
              <a:rPr lang="en-US" smtClean="0"/>
              <a:t>4/9/2014</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E0885988-B571-4D15-81DD-DFEFEA935C10}" type="slidenum">
              <a:rPr lang="en-US" smtClean="0"/>
              <a:t>‹#›</a:t>
            </a:fld>
            <a:endParaRPr lang="en-US"/>
          </a:p>
        </p:txBody>
      </p:sp>
    </p:spTree>
    <p:extLst>
      <p:ext uri="{BB962C8B-B14F-4D97-AF65-F5344CB8AC3E}">
        <p14:creationId xmlns:p14="http://schemas.microsoft.com/office/powerpoint/2010/main" val="18557503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6B7403-0CE0-4E9B-AEA6-DB69FDCBCA0C}"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3216136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6B7403-0CE0-4E9B-AEA6-DB69FDCBCA0C}"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419626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6B7403-0CE0-4E9B-AEA6-DB69FDCBCA0C}"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1112566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6B7403-0CE0-4E9B-AEA6-DB69FDCBCA0C}"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1149962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6B7403-0CE0-4E9B-AEA6-DB69FDCBCA0C}" type="datetimeFigureOut">
              <a:rPr lang="en-US" smtClean="0"/>
              <a:t>4/9/2014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111563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6B7403-0CE0-4E9B-AEA6-DB69FDCBCA0C}"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1839755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6B7403-0CE0-4E9B-AEA6-DB69FDCBCA0C}" type="datetimeFigureOut">
              <a:rPr lang="en-US" smtClean="0"/>
              <a:t>4/9/2014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91452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6B7403-0CE0-4E9B-AEA6-DB69FDCBCA0C}" type="datetimeFigureOut">
              <a:rPr lang="en-US" smtClean="0"/>
              <a:t>4/9/2014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26962762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6B7403-0CE0-4E9B-AEA6-DB69FDCBCA0C}" type="datetimeFigureOut">
              <a:rPr lang="en-US" smtClean="0"/>
              <a:t>4/9/2014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1383063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6B7403-0CE0-4E9B-AEA6-DB69FDCBCA0C}"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344470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6B7403-0CE0-4E9B-AEA6-DB69FDCBCA0C}" type="datetimeFigureOut">
              <a:rPr lang="en-US" smtClean="0"/>
              <a:t>4/9/2014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8BDD81-DC52-42A5-BF12-C4BB3CBE1FF4}" type="slidenum">
              <a:rPr lang="en-US" smtClean="0"/>
              <a:t>‹#›</a:t>
            </a:fld>
            <a:endParaRPr lang="en-US"/>
          </a:p>
        </p:txBody>
      </p:sp>
    </p:spTree>
    <p:extLst>
      <p:ext uri="{BB962C8B-B14F-4D97-AF65-F5344CB8AC3E}">
        <p14:creationId xmlns:p14="http://schemas.microsoft.com/office/powerpoint/2010/main" val="3451867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6B7403-0CE0-4E9B-AEA6-DB69FDCBCA0C}" type="datetimeFigureOut">
              <a:rPr lang="en-US" smtClean="0"/>
              <a:t>4/9/2014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8BDD81-DC52-42A5-BF12-C4BB3CBE1FF4}" type="slidenum">
              <a:rPr lang="en-US" smtClean="0"/>
              <a:t>‹#›</a:t>
            </a:fld>
            <a:endParaRPr lang="en-US"/>
          </a:p>
        </p:txBody>
      </p:sp>
    </p:spTree>
    <p:extLst>
      <p:ext uri="{BB962C8B-B14F-4D97-AF65-F5344CB8AC3E}">
        <p14:creationId xmlns:p14="http://schemas.microsoft.com/office/powerpoint/2010/main" val="2011816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1.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www.cpc.ncep.noaa.gov/products/people/wd51hd/vddoolpubs/eof_iter_vandendool.pdf"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821343398"/>
              </p:ext>
            </p:extLst>
          </p:nvPr>
        </p:nvGraphicFramePr>
        <p:xfrm>
          <a:off x="152400" y="762000"/>
          <a:ext cx="8763001" cy="5714999"/>
        </p:xfrm>
        <a:graphic>
          <a:graphicData uri="http://schemas.openxmlformats.org/drawingml/2006/table">
            <a:tbl>
              <a:tblPr firstRow="1" firstCol="1" bandRow="1">
                <a:tableStyleId>{5C22544A-7EE6-4342-B048-85BDC9FD1C3A}</a:tableStyleId>
              </a:tblPr>
              <a:tblGrid>
                <a:gridCol w="2367106"/>
                <a:gridCol w="2130824"/>
                <a:gridCol w="2129967"/>
                <a:gridCol w="2135104"/>
              </a:tblGrid>
              <a:tr h="468941">
                <a:tc>
                  <a:txBody>
                    <a:bodyPr/>
                    <a:lstStyle/>
                    <a:p>
                      <a:pPr marL="0" marR="0" algn="ctr">
                        <a:lnSpc>
                          <a:spcPct val="115000"/>
                        </a:lnSpc>
                        <a:spcBef>
                          <a:spcPts val="0"/>
                        </a:spcBef>
                        <a:spcAft>
                          <a:spcPts val="0"/>
                        </a:spcAft>
                      </a:pPr>
                      <a:r>
                        <a:rPr lang="en-US" sz="1800" dirty="0">
                          <a:effectLst/>
                        </a:rPr>
                        <a:t>Topic</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effectLst/>
                        </a:rPr>
                        <a:t>Notes</a:t>
                      </a:r>
                      <a:endParaRPr lang="en-US" sz="18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effectLst/>
                        </a:rPr>
                        <a:t>Book Chap</a:t>
                      </a:r>
                      <a:endParaRPr lang="en-US" sz="18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effectLst/>
                        </a:rPr>
                        <a:t>Dates (2014)</a:t>
                      </a:r>
                      <a:endParaRPr lang="en-US" sz="1800">
                        <a:effectLst/>
                        <a:latin typeface="Calibri"/>
                        <a:ea typeface="Calibri"/>
                        <a:cs typeface="Times New Roman"/>
                      </a:endParaRPr>
                    </a:p>
                  </a:txBody>
                  <a:tcPr marL="68580" marR="68580" marT="0" marB="0"/>
                </a:tc>
              </a:tr>
              <a:tr h="468941">
                <a:tc>
                  <a:txBody>
                    <a:bodyPr/>
                    <a:lstStyle/>
                    <a:p>
                      <a:pPr marL="0" marR="0" algn="ctr">
                        <a:lnSpc>
                          <a:spcPct val="115000"/>
                        </a:lnSpc>
                        <a:spcBef>
                          <a:spcPts val="0"/>
                        </a:spcBef>
                        <a:spcAft>
                          <a:spcPts val="0"/>
                        </a:spcAft>
                      </a:pPr>
                      <a:r>
                        <a:rPr lang="en-US" sz="1800" dirty="0">
                          <a:effectLst/>
                        </a:rPr>
                        <a:t>Intro</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rPr>
                        <a:t>1</a:t>
                      </a:r>
                      <a:r>
                        <a:rPr lang="en-US" sz="1800" dirty="0" smtClean="0">
                          <a:effectLst/>
                          <a:sym typeface="Wingdings" panose="05000000000000000000" pitchFamily="2" charset="2"/>
                        </a:rPr>
                        <a:t>chap2.ppt</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effectLst/>
                        </a:rPr>
                        <a:t>2</a:t>
                      </a:r>
                      <a:endParaRPr lang="en-US" sz="18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effectLst/>
                        </a:rPr>
                        <a:t>April 2</a:t>
                      </a:r>
                      <a:endParaRPr lang="en-US" sz="1800">
                        <a:effectLst/>
                        <a:latin typeface="Calibri"/>
                        <a:ea typeface="Calibri"/>
                        <a:cs typeface="Times New Roman"/>
                      </a:endParaRPr>
                    </a:p>
                  </a:txBody>
                  <a:tcPr marL="68580" marR="68580" marT="0" marB="0"/>
                </a:tc>
              </a:tr>
              <a:tr h="960101">
                <a:tc>
                  <a:txBody>
                    <a:bodyPr/>
                    <a:lstStyle/>
                    <a:p>
                      <a:pPr marL="0" marR="0" algn="ctr">
                        <a:lnSpc>
                          <a:spcPct val="115000"/>
                        </a:lnSpc>
                        <a:spcBef>
                          <a:spcPts val="0"/>
                        </a:spcBef>
                        <a:spcAft>
                          <a:spcPts val="0"/>
                        </a:spcAft>
                      </a:pPr>
                      <a:r>
                        <a:rPr lang="en-US" sz="1800" dirty="0" err="1">
                          <a:effectLst/>
                        </a:rPr>
                        <a:t>Teleconnections</a:t>
                      </a:r>
                      <a:r>
                        <a:rPr lang="en-US" sz="1800" dirty="0">
                          <a:effectLst/>
                        </a:rPr>
                        <a:t>-EOT</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effectLst/>
                        </a:rPr>
                        <a:t>2a</a:t>
                      </a:r>
                      <a:r>
                        <a:rPr lang="en-US" sz="1800" dirty="0" smtClean="0">
                          <a:effectLst/>
                          <a:sym typeface="Wingdings" panose="05000000000000000000" pitchFamily="2" charset="2"/>
                        </a:rPr>
                        <a:t>chap4.ppt</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effectLst/>
                        </a:rPr>
                        <a:t>4</a:t>
                      </a:r>
                      <a:endParaRPr lang="en-US" sz="18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effectLst/>
                        </a:rPr>
                        <a:t>April 2</a:t>
                      </a:r>
                      <a:endParaRPr lang="en-US" sz="1800">
                        <a:effectLst/>
                        <a:latin typeface="Calibri"/>
                        <a:ea typeface="Calibri"/>
                        <a:cs typeface="Times New Roman"/>
                      </a:endParaRPr>
                    </a:p>
                  </a:txBody>
                  <a:tcPr marL="68580" marR="68580" marT="0" marB="0"/>
                </a:tc>
              </a:tr>
              <a:tr h="468941">
                <a:tc>
                  <a:txBody>
                    <a:bodyPr/>
                    <a:lstStyle/>
                    <a:p>
                      <a:pPr marL="0" marR="0" algn="ctr">
                        <a:lnSpc>
                          <a:spcPct val="115000"/>
                        </a:lnSpc>
                        <a:spcBef>
                          <a:spcPts val="0"/>
                        </a:spcBef>
                        <a:spcAft>
                          <a:spcPts val="0"/>
                        </a:spcAft>
                      </a:pPr>
                      <a:r>
                        <a:rPr lang="en-US" sz="1800" dirty="0">
                          <a:solidFill>
                            <a:srgbClr val="FF0000"/>
                          </a:solidFill>
                          <a:effectLst/>
                        </a:rPr>
                        <a:t>EOF</a:t>
                      </a:r>
                      <a:endParaRPr lang="en-US" sz="18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solidFill>
                            <a:srgbClr val="FF0000"/>
                          </a:solidFill>
                          <a:effectLst/>
                        </a:rPr>
                        <a:t>3</a:t>
                      </a:r>
                      <a:r>
                        <a:rPr lang="en-US" sz="1800" dirty="0" smtClean="0">
                          <a:solidFill>
                            <a:srgbClr val="FF0000"/>
                          </a:solidFill>
                          <a:effectLst/>
                          <a:sym typeface="Wingdings" panose="05000000000000000000" pitchFamily="2" charset="2"/>
                        </a:rPr>
                        <a:t> chap5.ppt</a:t>
                      </a:r>
                      <a:endParaRPr lang="en-US" sz="18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solidFill>
                            <a:srgbClr val="FF0000"/>
                          </a:solidFill>
                          <a:effectLst/>
                        </a:rPr>
                        <a:t>5</a:t>
                      </a:r>
                      <a:endParaRPr lang="en-US" sz="180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solidFill>
                            <a:srgbClr val="FF0000"/>
                          </a:solidFill>
                          <a:effectLst/>
                        </a:rPr>
                        <a:t>April 9</a:t>
                      </a:r>
                      <a:endParaRPr lang="en-US" sz="1800">
                        <a:solidFill>
                          <a:srgbClr val="FF0000"/>
                        </a:solidFill>
                        <a:effectLst/>
                        <a:latin typeface="Calibri"/>
                        <a:ea typeface="Calibri"/>
                        <a:cs typeface="Times New Roman"/>
                      </a:endParaRPr>
                    </a:p>
                  </a:txBody>
                  <a:tcPr marL="68580" marR="68580" marT="0" marB="0"/>
                </a:tc>
              </a:tr>
              <a:tr h="960101">
                <a:tc>
                  <a:txBody>
                    <a:bodyPr/>
                    <a:lstStyle/>
                    <a:p>
                      <a:pPr marL="0" marR="0" algn="ctr">
                        <a:lnSpc>
                          <a:spcPct val="115000"/>
                        </a:lnSpc>
                        <a:spcBef>
                          <a:spcPts val="0"/>
                        </a:spcBef>
                        <a:spcAft>
                          <a:spcPts val="0"/>
                        </a:spcAft>
                      </a:pPr>
                      <a:r>
                        <a:rPr lang="en-US" sz="1800" dirty="0">
                          <a:solidFill>
                            <a:srgbClr val="FF0000"/>
                          </a:solidFill>
                          <a:effectLst/>
                        </a:rPr>
                        <a:t>Degrees of freedom</a:t>
                      </a:r>
                      <a:endParaRPr lang="en-US" sz="18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solidFill>
                            <a:srgbClr val="FF0000"/>
                          </a:solidFill>
                          <a:effectLst/>
                        </a:rPr>
                        <a:t>4a</a:t>
                      </a:r>
                      <a:endParaRPr lang="en-US" sz="18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solidFill>
                            <a:srgbClr val="FF0000"/>
                          </a:solidFill>
                          <a:effectLst/>
                        </a:rPr>
                        <a:t>6</a:t>
                      </a:r>
                      <a:endParaRPr lang="en-US" sz="18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solidFill>
                            <a:srgbClr val="FF0000"/>
                          </a:solidFill>
                          <a:effectLst/>
                        </a:rPr>
                        <a:t>April 9</a:t>
                      </a:r>
                      <a:endParaRPr lang="en-US" sz="1800" dirty="0">
                        <a:solidFill>
                          <a:srgbClr val="FF0000"/>
                        </a:solidFill>
                        <a:effectLst/>
                        <a:latin typeface="Calibri"/>
                        <a:ea typeface="Calibri"/>
                        <a:cs typeface="Times New Roman"/>
                      </a:endParaRPr>
                    </a:p>
                  </a:txBody>
                  <a:tcPr marL="68580" marR="68580" marT="0" marB="0"/>
                </a:tc>
              </a:tr>
              <a:tr h="937882">
                <a:tc>
                  <a:txBody>
                    <a:bodyPr/>
                    <a:lstStyle/>
                    <a:p>
                      <a:pPr marL="0" marR="0" algn="ctr">
                        <a:lnSpc>
                          <a:spcPct val="115000"/>
                        </a:lnSpc>
                        <a:spcBef>
                          <a:spcPts val="0"/>
                        </a:spcBef>
                        <a:spcAft>
                          <a:spcPts val="0"/>
                        </a:spcAft>
                      </a:pPr>
                      <a:r>
                        <a:rPr lang="en-US" sz="1800" dirty="0">
                          <a:solidFill>
                            <a:srgbClr val="FF0000"/>
                          </a:solidFill>
                          <a:effectLst/>
                        </a:rPr>
                        <a:t>Constructed Analogue</a:t>
                      </a:r>
                      <a:endParaRPr lang="en-US" sz="18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smtClean="0">
                          <a:solidFill>
                            <a:srgbClr val="FF0000"/>
                          </a:solidFill>
                          <a:effectLst/>
                        </a:rPr>
                        <a:t>4b</a:t>
                      </a:r>
                      <a:r>
                        <a:rPr lang="en-US" sz="1800" dirty="0" smtClean="0">
                          <a:solidFill>
                            <a:srgbClr val="FF0000"/>
                          </a:solidFill>
                          <a:effectLst/>
                          <a:sym typeface="Wingdings" panose="05000000000000000000" pitchFamily="2" charset="2"/>
                        </a:rPr>
                        <a:t>chap7.ppt</a:t>
                      </a:r>
                      <a:endParaRPr lang="en-US" sz="18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solidFill>
                            <a:srgbClr val="FF0000"/>
                          </a:solidFill>
                          <a:effectLst/>
                        </a:rPr>
                        <a:t>7</a:t>
                      </a:r>
                      <a:endParaRPr lang="en-US" sz="1800" dirty="0">
                        <a:solidFill>
                          <a:srgbClr val="FF0000"/>
                        </a:solidFill>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solidFill>
                            <a:srgbClr val="FF0000"/>
                          </a:solidFill>
                          <a:effectLst/>
                        </a:rPr>
                        <a:t>April 9</a:t>
                      </a:r>
                      <a:endParaRPr lang="en-US" sz="1800" dirty="0">
                        <a:solidFill>
                          <a:srgbClr val="FF0000"/>
                        </a:solidFill>
                        <a:effectLst/>
                        <a:latin typeface="Calibri"/>
                        <a:ea typeface="Calibri"/>
                        <a:cs typeface="Times New Roman"/>
                      </a:endParaRPr>
                    </a:p>
                  </a:txBody>
                  <a:tcPr marL="68580" marR="68580" marT="0" marB="0"/>
                </a:tc>
              </a:tr>
              <a:tr h="960101">
                <a:tc>
                  <a:txBody>
                    <a:bodyPr/>
                    <a:lstStyle/>
                    <a:p>
                      <a:pPr marL="0" marR="0" algn="ctr">
                        <a:lnSpc>
                          <a:spcPct val="115000"/>
                        </a:lnSpc>
                        <a:spcBef>
                          <a:spcPts val="0"/>
                        </a:spcBef>
                        <a:spcAft>
                          <a:spcPts val="0"/>
                        </a:spcAft>
                      </a:pPr>
                      <a:r>
                        <a:rPr lang="en-US" sz="1800" dirty="0">
                          <a:effectLst/>
                        </a:rPr>
                        <a:t>Regression at Pattern Level</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effectLst/>
                        </a:rPr>
                        <a:t>6</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effectLst/>
                        </a:rPr>
                        <a:t>8</a:t>
                      </a:r>
                      <a:endParaRPr lang="en-US" sz="1800" dirty="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effectLst/>
                        </a:rPr>
                        <a:t>April 23</a:t>
                      </a:r>
                      <a:endParaRPr lang="en-US" sz="1800" dirty="0">
                        <a:effectLst/>
                        <a:latin typeface="Calibri"/>
                        <a:ea typeface="Calibri"/>
                        <a:cs typeface="Times New Roman"/>
                      </a:endParaRPr>
                    </a:p>
                  </a:txBody>
                  <a:tcPr marL="68580" marR="68580" marT="0" marB="0"/>
                </a:tc>
              </a:tr>
              <a:tr h="489991">
                <a:tc>
                  <a:txBody>
                    <a:bodyPr/>
                    <a:lstStyle/>
                    <a:p>
                      <a:pPr marL="0" marR="0" algn="ctr">
                        <a:lnSpc>
                          <a:spcPct val="115000"/>
                        </a:lnSpc>
                        <a:spcBef>
                          <a:spcPts val="0"/>
                        </a:spcBef>
                        <a:spcAft>
                          <a:spcPts val="0"/>
                        </a:spcAft>
                      </a:pPr>
                      <a:r>
                        <a:rPr lang="en-US" sz="1800">
                          <a:effectLst/>
                        </a:rPr>
                        <a:t>CPC forecasts</a:t>
                      </a:r>
                      <a:endParaRPr lang="en-US" sz="18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effectLst/>
                        </a:rPr>
                        <a:t>5</a:t>
                      </a:r>
                      <a:endParaRPr lang="en-US" sz="18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a:effectLst/>
                        </a:rPr>
                        <a:t>9</a:t>
                      </a:r>
                      <a:endParaRPr lang="en-US" sz="1800">
                        <a:effectLst/>
                        <a:latin typeface="Calibri"/>
                        <a:ea typeface="Calibri"/>
                        <a:cs typeface="Times New Roman"/>
                      </a:endParaRPr>
                    </a:p>
                  </a:txBody>
                  <a:tcPr marL="68580" marR="68580" marT="0" marB="0"/>
                </a:tc>
                <a:tc>
                  <a:txBody>
                    <a:bodyPr/>
                    <a:lstStyle/>
                    <a:p>
                      <a:pPr marL="0" marR="0" algn="ctr">
                        <a:lnSpc>
                          <a:spcPct val="115000"/>
                        </a:lnSpc>
                        <a:spcBef>
                          <a:spcPts val="0"/>
                        </a:spcBef>
                        <a:spcAft>
                          <a:spcPts val="0"/>
                        </a:spcAft>
                      </a:pPr>
                      <a:r>
                        <a:rPr lang="en-US" sz="1800" dirty="0">
                          <a:effectLst/>
                        </a:rPr>
                        <a:t>April 23</a:t>
                      </a:r>
                      <a:endParaRPr lang="en-US"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30307743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609600"/>
            <a:ext cx="8991600" cy="5355312"/>
          </a:xfrm>
          <a:prstGeom prst="rect">
            <a:avLst/>
          </a:prstGeom>
        </p:spPr>
        <p:txBody>
          <a:bodyPr wrap="square">
            <a:spAutoFit/>
          </a:bodyPr>
          <a:lstStyle/>
          <a:p>
            <a:r>
              <a:rPr lang="en-US" dirty="0"/>
              <a:t>	Any symmetric real matrix B has these properties</a:t>
            </a:r>
            <a:r>
              <a:rPr lang="en-US" dirty="0" smtClean="0"/>
              <a:t>:</a:t>
            </a:r>
          </a:p>
          <a:p>
            <a:endParaRPr lang="en-US" dirty="0"/>
          </a:p>
          <a:p>
            <a:r>
              <a:rPr lang="en-US" dirty="0"/>
              <a:t>1)  The </a:t>
            </a:r>
            <a:r>
              <a:rPr lang="en-US" dirty="0" err="1"/>
              <a:t>e</a:t>
            </a:r>
            <a:r>
              <a:rPr lang="en-US" baseline="-25000" dirty="0" err="1"/>
              <a:t>m</a:t>
            </a:r>
            <a:r>
              <a:rPr lang="en-US" dirty="0" err="1"/>
              <a:t>’s</a:t>
            </a:r>
            <a:r>
              <a:rPr lang="en-US" dirty="0"/>
              <a:t> are orthogonal</a:t>
            </a:r>
          </a:p>
          <a:p>
            <a:r>
              <a:rPr lang="en-US" dirty="0"/>
              <a:t>2) E</a:t>
            </a:r>
            <a:r>
              <a:rPr lang="en-US" baseline="30000" dirty="0"/>
              <a:t>-1</a:t>
            </a:r>
            <a:r>
              <a:rPr lang="en-US" dirty="0"/>
              <a:t> B E, where matrix E contains all </a:t>
            </a:r>
            <a:r>
              <a:rPr lang="en-US" dirty="0" err="1"/>
              <a:t>e</a:t>
            </a:r>
            <a:r>
              <a:rPr lang="en-US" baseline="-25000" dirty="0" err="1"/>
              <a:t>m</a:t>
            </a:r>
            <a:r>
              <a:rPr lang="en-US" dirty="0"/>
              <a:t> , results in a matrix </a:t>
            </a:r>
            <a:r>
              <a:rPr lang="el-GR" dirty="0" smtClean="0"/>
              <a:t>Γ</a:t>
            </a:r>
            <a:r>
              <a:rPr lang="en-US" dirty="0" smtClean="0"/>
              <a:t> </a:t>
            </a:r>
            <a:r>
              <a:rPr lang="en-US" dirty="0"/>
              <a:t>with the elements </a:t>
            </a:r>
            <a:r>
              <a:rPr lang="el-GR" dirty="0" smtClean="0"/>
              <a:t>λ</a:t>
            </a:r>
            <a:r>
              <a:rPr lang="en-US" baseline="-25000" dirty="0" smtClean="0"/>
              <a:t>m</a:t>
            </a:r>
            <a:r>
              <a:rPr lang="en-US" dirty="0" smtClean="0"/>
              <a:t> </a:t>
            </a:r>
            <a:r>
              <a:rPr lang="en-US" dirty="0"/>
              <a:t>at the main diagonal, and all other elements zero. This is one obvious recipe to </a:t>
            </a:r>
            <a:r>
              <a:rPr lang="en-US" dirty="0" err="1"/>
              <a:t>diagonalize</a:t>
            </a:r>
            <a:r>
              <a:rPr lang="en-US" dirty="0"/>
              <a:t> B (but not the only recipe!).</a:t>
            </a:r>
          </a:p>
          <a:p>
            <a:r>
              <a:rPr lang="en-US" dirty="0"/>
              <a:t>3) all </a:t>
            </a:r>
            <a:r>
              <a:rPr lang="el-GR" dirty="0" smtClean="0"/>
              <a:t>λ</a:t>
            </a:r>
            <a:r>
              <a:rPr lang="en-US" baseline="-25000" dirty="0" smtClean="0"/>
              <a:t>m</a:t>
            </a:r>
            <a:r>
              <a:rPr lang="en-US" dirty="0" smtClean="0"/>
              <a:t> </a:t>
            </a:r>
            <a:r>
              <a:rPr lang="en-US" dirty="0"/>
              <a:t>&gt; 0, m=1, ...M</a:t>
            </a:r>
            <a:r>
              <a:rPr lang="en-US" dirty="0" smtClean="0"/>
              <a:t>.</a:t>
            </a:r>
          </a:p>
          <a:p>
            <a:endParaRPr lang="en-US" dirty="0"/>
          </a:p>
          <a:p>
            <a:r>
              <a:rPr lang="en-US" dirty="0"/>
              <a:t>Because of property 1 the </a:t>
            </a:r>
            <a:r>
              <a:rPr lang="en-US" dirty="0" err="1"/>
              <a:t>e</a:t>
            </a:r>
            <a:r>
              <a:rPr lang="en-US" baseline="-25000" dirty="0" err="1"/>
              <a:t>m</a:t>
            </a:r>
            <a:r>
              <a:rPr lang="en-US" dirty="0"/>
              <a:t>(s) are a basis, orthogonal in space, which can be used to express</a:t>
            </a:r>
            <a:r>
              <a:rPr lang="en-US" dirty="0" smtClean="0"/>
              <a:t>:</a:t>
            </a:r>
          </a:p>
          <a:p>
            <a:r>
              <a:rPr lang="en-US" dirty="0" smtClean="0"/>
              <a:t> </a:t>
            </a:r>
            <a:endParaRPr lang="en-US" dirty="0"/>
          </a:p>
          <a:p>
            <a:r>
              <a:rPr lang="en-US" dirty="0"/>
              <a:t>		f ( s, t) = α</a:t>
            </a:r>
            <a:r>
              <a:rPr lang="en-US" baseline="-25000" dirty="0" smtClean="0"/>
              <a:t>m</a:t>
            </a:r>
            <a:r>
              <a:rPr lang="en-US" dirty="0" smtClean="0"/>
              <a:t>(t)</a:t>
            </a:r>
            <a:r>
              <a:rPr lang="en-US" dirty="0" err="1" smtClean="0"/>
              <a:t>e</a:t>
            </a:r>
            <a:r>
              <a:rPr lang="en-US" baseline="-25000" dirty="0" err="1" smtClean="0"/>
              <a:t>m</a:t>
            </a:r>
            <a:r>
              <a:rPr lang="en-US" dirty="0" smtClean="0"/>
              <a:t>(s</a:t>
            </a:r>
            <a:r>
              <a:rPr lang="en-US" dirty="0"/>
              <a:t>) 			(5.3)  </a:t>
            </a:r>
            <a:endParaRPr lang="en-US" dirty="0" smtClean="0"/>
          </a:p>
          <a:p>
            <a:endParaRPr lang="en-US" dirty="0"/>
          </a:p>
          <a:p>
            <a:r>
              <a:rPr lang="en-US" dirty="0"/>
              <a:t>where the </a:t>
            </a:r>
            <a:r>
              <a:rPr lang="el-GR" dirty="0" smtClean="0"/>
              <a:t>α</a:t>
            </a:r>
            <a:r>
              <a:rPr lang="en-US" baseline="-25000" dirty="0" smtClean="0"/>
              <a:t>m</a:t>
            </a:r>
            <a:r>
              <a:rPr lang="en-US" dirty="0" smtClean="0"/>
              <a:t>(t</a:t>
            </a:r>
            <a:r>
              <a:rPr lang="en-US" dirty="0"/>
              <a:t>) are calculated, or thought of, as projection coefficients, see </a:t>
            </a:r>
            <a:r>
              <a:rPr lang="en-US" dirty="0" err="1"/>
              <a:t>Eq</a:t>
            </a:r>
            <a:r>
              <a:rPr lang="en-US" dirty="0"/>
              <a:t> (2.6). But the </a:t>
            </a:r>
            <a:r>
              <a:rPr lang="el-GR" dirty="0" smtClean="0"/>
              <a:t>α</a:t>
            </a:r>
            <a:r>
              <a:rPr lang="en-US" baseline="-25000" dirty="0" smtClean="0"/>
              <a:t>m</a:t>
            </a:r>
            <a:r>
              <a:rPr lang="en-US" dirty="0" smtClean="0"/>
              <a:t>(t</a:t>
            </a:r>
            <a:r>
              <a:rPr lang="en-US" dirty="0"/>
              <a:t>) are orthogonal by virtue of property #2. It is actually only the 2</a:t>
            </a:r>
            <a:r>
              <a:rPr lang="en-US" baseline="30000" dirty="0"/>
              <a:t>nd</a:t>
            </a:r>
            <a:r>
              <a:rPr lang="en-US" dirty="0"/>
              <a:t> step/property that is needed to construct orthogonal </a:t>
            </a:r>
            <a:r>
              <a:rPr lang="en-US" dirty="0" smtClean="0"/>
              <a:t>predictors in the context of Q. </a:t>
            </a:r>
          </a:p>
          <a:p>
            <a:endParaRPr lang="en-US" dirty="0"/>
          </a:p>
          <a:p>
            <a:r>
              <a:rPr lang="en-US" dirty="0" smtClean="0"/>
              <a:t>Here </a:t>
            </a:r>
            <a:r>
              <a:rPr lang="en-US" dirty="0"/>
              <a:t>we thus have the very remarkable property of bi-</a:t>
            </a:r>
            <a:r>
              <a:rPr lang="en-US" dirty="0" err="1"/>
              <a:t>orthogonality</a:t>
            </a:r>
            <a:r>
              <a:rPr lang="en-US" dirty="0"/>
              <a:t> of EOFs - both </a:t>
            </a:r>
            <a:r>
              <a:rPr lang="el-GR" dirty="0" smtClean="0"/>
              <a:t>α</a:t>
            </a:r>
            <a:r>
              <a:rPr lang="en-US" baseline="-25000" dirty="0" smtClean="0"/>
              <a:t>m</a:t>
            </a:r>
            <a:r>
              <a:rPr lang="en-US" dirty="0" smtClean="0"/>
              <a:t>(t</a:t>
            </a:r>
            <a:r>
              <a:rPr lang="en-US" dirty="0"/>
              <a:t>) and </a:t>
            </a:r>
            <a:r>
              <a:rPr lang="en-US" dirty="0" err="1"/>
              <a:t>e</a:t>
            </a:r>
            <a:r>
              <a:rPr lang="en-US" baseline="-25000" dirty="0" err="1"/>
              <a:t>m</a:t>
            </a:r>
            <a:r>
              <a:rPr lang="en-US" dirty="0"/>
              <a:t>(s) are an orthogonal set. With justification the </a:t>
            </a:r>
            <a:r>
              <a:rPr lang="el-GR" dirty="0" smtClean="0"/>
              <a:t>α</a:t>
            </a:r>
            <a:r>
              <a:rPr lang="en-US" baseline="-25000" dirty="0" smtClean="0"/>
              <a:t>m</a:t>
            </a:r>
            <a:r>
              <a:rPr lang="en-US" dirty="0" smtClean="0"/>
              <a:t>(t</a:t>
            </a:r>
            <a:r>
              <a:rPr lang="en-US" dirty="0"/>
              <a:t>) can be looked upon as basis functions also, and (5.3) is </a:t>
            </a:r>
            <a:r>
              <a:rPr lang="en-US" dirty="0" smtClean="0"/>
              <a:t>also satisfied </a:t>
            </a:r>
            <a:r>
              <a:rPr lang="en-US" dirty="0"/>
              <a:t>when the </a:t>
            </a:r>
            <a:r>
              <a:rPr lang="en-US" dirty="0" err="1"/>
              <a:t>e</a:t>
            </a:r>
            <a:r>
              <a:rPr lang="en-US" baseline="-25000" dirty="0" err="1"/>
              <a:t>m</a:t>
            </a:r>
            <a:r>
              <a:rPr lang="en-US" dirty="0"/>
              <a:t>(s) are calculated by projecting the data onto </a:t>
            </a:r>
            <a:r>
              <a:rPr lang="el-GR" dirty="0" smtClean="0"/>
              <a:t>α</a:t>
            </a:r>
            <a:r>
              <a:rPr lang="en-US" baseline="-25000" dirty="0" smtClean="0"/>
              <a:t>m</a:t>
            </a:r>
            <a:r>
              <a:rPr lang="en-US" dirty="0" smtClean="0"/>
              <a:t>(t</a:t>
            </a:r>
            <a:r>
              <a:rPr lang="en-US" dirty="0"/>
              <a:t>).</a:t>
            </a:r>
          </a:p>
        </p:txBody>
      </p:sp>
    </p:spTree>
    <p:extLst>
      <p:ext uri="{BB962C8B-B14F-4D97-AF65-F5344CB8AC3E}">
        <p14:creationId xmlns:p14="http://schemas.microsoft.com/office/powerpoint/2010/main" val="310336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915400" cy="6909584"/>
          </a:xfrm>
          <a:prstGeom prst="rect">
            <a:avLst/>
          </a:prstGeom>
        </p:spPr>
        <p:txBody>
          <a:bodyPr wrap="square">
            <a:spAutoFit/>
          </a:bodyPr>
          <a:lstStyle/>
          <a:p>
            <a:r>
              <a:rPr lang="en-US" dirty="0"/>
              <a:t>	We can </a:t>
            </a:r>
            <a:r>
              <a:rPr lang="en-US" dirty="0" err="1"/>
              <a:t>diagonalize</a:t>
            </a:r>
            <a:r>
              <a:rPr lang="en-US" dirty="0"/>
              <a:t> </a:t>
            </a:r>
            <a:r>
              <a:rPr lang="en-US" dirty="0" err="1"/>
              <a:t>Q</a:t>
            </a:r>
            <a:r>
              <a:rPr lang="en-US" baseline="30000" dirty="0" err="1"/>
              <a:t>a</a:t>
            </a:r>
            <a:r>
              <a:rPr lang="en-US" dirty="0"/>
              <a:t> in the same way, by calculating its eigenvectors. Now the transformed maps (linear combinations of original maps) become orthogonal due to step 2, and the transformed time series are a basis because of property 1. </a:t>
            </a:r>
            <a:r>
              <a:rPr lang="en-US" sz="1100" dirty="0"/>
              <a:t>(Notation may be a bit confusing here, since, except for constants, the e’s will be </a:t>
            </a:r>
            <a:r>
              <a:rPr lang="el-GR" sz="1100" dirty="0" smtClean="0"/>
              <a:t>α</a:t>
            </a:r>
            <a:r>
              <a:rPr lang="en-US" sz="1100" dirty="0" smtClean="0"/>
              <a:t>’s </a:t>
            </a:r>
            <a:r>
              <a:rPr lang="en-US" sz="1100" dirty="0"/>
              <a:t>and vice versa, when using </a:t>
            </a:r>
            <a:r>
              <a:rPr lang="en-US" sz="1100" dirty="0" err="1"/>
              <a:t>Q</a:t>
            </a:r>
            <a:r>
              <a:rPr lang="en-US" sz="1100" baseline="30000" dirty="0" err="1"/>
              <a:t>a</a:t>
            </a:r>
            <a:r>
              <a:rPr lang="en-US" sz="1100" dirty="0"/>
              <a:t> instead of Q.) </a:t>
            </a:r>
          </a:p>
          <a:p>
            <a:r>
              <a:rPr lang="en-US" dirty="0"/>
              <a:t>One may write:</a:t>
            </a:r>
          </a:p>
          <a:p>
            <a:r>
              <a:rPr lang="en-US" dirty="0"/>
              <a:t>		Q </a:t>
            </a:r>
            <a:r>
              <a:rPr lang="en-US" dirty="0" err="1"/>
              <a:t>e</a:t>
            </a:r>
            <a:r>
              <a:rPr lang="en-US" baseline="-25000" dirty="0" err="1"/>
              <a:t>m</a:t>
            </a:r>
            <a:r>
              <a:rPr lang="en-US" dirty="0"/>
              <a:t> = </a:t>
            </a:r>
            <a:r>
              <a:rPr lang="el-GR" dirty="0" smtClean="0"/>
              <a:t>λ</a:t>
            </a:r>
            <a:r>
              <a:rPr lang="en-US" baseline="-25000" dirty="0" smtClean="0"/>
              <a:t>m</a:t>
            </a:r>
            <a:r>
              <a:rPr lang="en-US" dirty="0" smtClean="0"/>
              <a:t> </a:t>
            </a:r>
            <a:r>
              <a:rPr lang="en-US" dirty="0" err="1"/>
              <a:t>e</a:t>
            </a:r>
            <a:r>
              <a:rPr lang="en-US" baseline="-25000" dirty="0" err="1"/>
              <a:t>m</a:t>
            </a:r>
            <a:r>
              <a:rPr lang="en-US" dirty="0"/>
              <a:t>   (5.2)</a:t>
            </a:r>
          </a:p>
          <a:p>
            <a:r>
              <a:rPr lang="en-US" dirty="0"/>
              <a:t>		</a:t>
            </a:r>
            <a:r>
              <a:rPr lang="en-US" dirty="0" err="1"/>
              <a:t>Q</a:t>
            </a:r>
            <a:r>
              <a:rPr lang="en-US" baseline="30000" dirty="0" err="1"/>
              <a:t>a</a:t>
            </a:r>
            <a:r>
              <a:rPr lang="en-US" dirty="0"/>
              <a:t> </a:t>
            </a:r>
            <a:r>
              <a:rPr lang="en-US" dirty="0" err="1"/>
              <a:t>e</a:t>
            </a:r>
            <a:r>
              <a:rPr lang="en-US" baseline="-25000" dirty="0" err="1"/>
              <a:t>m</a:t>
            </a:r>
            <a:r>
              <a:rPr lang="en-US" baseline="30000" dirty="0" err="1"/>
              <a:t>a</a:t>
            </a:r>
            <a:r>
              <a:rPr lang="en-US" dirty="0"/>
              <a:t> = </a:t>
            </a:r>
            <a:r>
              <a:rPr lang="el-GR" dirty="0" smtClean="0"/>
              <a:t>λ</a:t>
            </a:r>
            <a:r>
              <a:rPr lang="en-US" baseline="-25000" dirty="0" smtClean="0"/>
              <a:t>m</a:t>
            </a:r>
            <a:r>
              <a:rPr lang="en-US" baseline="30000" dirty="0" smtClean="0"/>
              <a:t>a</a:t>
            </a:r>
            <a:r>
              <a:rPr lang="en-US" dirty="0" smtClean="0"/>
              <a:t> </a:t>
            </a:r>
            <a:r>
              <a:rPr lang="en-US" dirty="0" err="1"/>
              <a:t>e</a:t>
            </a:r>
            <a:r>
              <a:rPr lang="en-US" baseline="-25000" dirty="0" err="1"/>
              <a:t>m</a:t>
            </a:r>
            <a:r>
              <a:rPr lang="en-US" baseline="30000" dirty="0" err="1"/>
              <a:t>a</a:t>
            </a:r>
            <a:r>
              <a:rPr lang="en-US" dirty="0"/>
              <a:t>   (5.2a</a:t>
            </a:r>
            <a:r>
              <a:rPr lang="en-US" dirty="0" smtClean="0"/>
              <a:t>)</a:t>
            </a:r>
          </a:p>
          <a:p>
            <a:endParaRPr lang="en-US" dirty="0"/>
          </a:p>
          <a:p>
            <a:r>
              <a:rPr lang="en-US" dirty="0"/>
              <a:t>such that the e’s are calculated as eigenvectors of </a:t>
            </a:r>
            <a:r>
              <a:rPr lang="en-US" dirty="0" err="1"/>
              <a:t>Q</a:t>
            </a:r>
            <a:r>
              <a:rPr lang="en-US" baseline="30000" dirty="0" err="1"/>
              <a:t>a</a:t>
            </a:r>
            <a:r>
              <a:rPr lang="en-US" dirty="0"/>
              <a:t> or Q. We then have</a:t>
            </a:r>
          </a:p>
          <a:p>
            <a:r>
              <a:rPr lang="en-US" dirty="0"/>
              <a:t>		f ( s, t) = </a:t>
            </a:r>
            <a:r>
              <a:rPr lang="en-US" dirty="0" smtClean="0"/>
              <a:t>∑ </a:t>
            </a:r>
            <a:r>
              <a:rPr lang="en-US" dirty="0"/>
              <a:t>α</a:t>
            </a:r>
            <a:r>
              <a:rPr lang="en-US" baseline="-25000" dirty="0" smtClean="0"/>
              <a:t>m</a:t>
            </a:r>
            <a:r>
              <a:rPr lang="en-US" dirty="0" smtClean="0"/>
              <a:t>(t) </a:t>
            </a:r>
            <a:r>
              <a:rPr lang="en-US" dirty="0" err="1" smtClean="0"/>
              <a:t>e</a:t>
            </a:r>
            <a:r>
              <a:rPr lang="en-US" baseline="-25000" dirty="0" err="1" smtClean="0"/>
              <a:t>m</a:t>
            </a:r>
            <a:r>
              <a:rPr lang="en-US" dirty="0" smtClean="0"/>
              <a:t>(s</a:t>
            </a:r>
            <a:r>
              <a:rPr lang="en-US" dirty="0"/>
              <a:t>) 	(5.3) </a:t>
            </a:r>
          </a:p>
          <a:p>
            <a:r>
              <a:rPr lang="en-US" dirty="0"/>
              <a:t>		f ( s, t) = </a:t>
            </a:r>
            <a:r>
              <a:rPr lang="en-US" dirty="0" smtClean="0"/>
              <a:t>∑ </a:t>
            </a:r>
            <a:r>
              <a:rPr lang="en-US" dirty="0" err="1" smtClean="0"/>
              <a:t>e</a:t>
            </a:r>
            <a:r>
              <a:rPr lang="en-US" baseline="-25000" dirty="0" err="1" smtClean="0"/>
              <a:t>m</a:t>
            </a:r>
            <a:r>
              <a:rPr lang="en-US" baseline="30000" dirty="0" err="1" smtClean="0"/>
              <a:t>a</a:t>
            </a:r>
            <a:r>
              <a:rPr lang="en-US" dirty="0" smtClean="0"/>
              <a:t>(t) </a:t>
            </a:r>
            <a:r>
              <a:rPr lang="el-GR" dirty="0"/>
              <a:t>β</a:t>
            </a:r>
            <a:r>
              <a:rPr lang="en-US" baseline="-25000" dirty="0" smtClean="0"/>
              <a:t>m</a:t>
            </a:r>
            <a:r>
              <a:rPr lang="en-US" dirty="0" smtClean="0"/>
              <a:t>(s</a:t>
            </a:r>
            <a:r>
              <a:rPr lang="en-US" dirty="0"/>
              <a:t>) 	(5.3a)</a:t>
            </a:r>
          </a:p>
          <a:p>
            <a:r>
              <a:rPr lang="en-US" dirty="0"/>
              <a:t>where </a:t>
            </a:r>
            <a:r>
              <a:rPr lang="en-US" dirty="0" smtClean="0"/>
              <a:t>the </a:t>
            </a:r>
            <a:r>
              <a:rPr lang="el-GR" dirty="0" smtClean="0"/>
              <a:t>α</a:t>
            </a:r>
            <a:r>
              <a:rPr lang="en-US" dirty="0" smtClean="0"/>
              <a:t>’s </a:t>
            </a:r>
            <a:r>
              <a:rPr lang="en-US" dirty="0"/>
              <a:t>and </a:t>
            </a:r>
            <a:r>
              <a:rPr lang="el-GR" dirty="0" smtClean="0"/>
              <a:t>β</a:t>
            </a:r>
            <a:r>
              <a:rPr lang="en-US" dirty="0" smtClean="0"/>
              <a:t>’s </a:t>
            </a:r>
            <a:r>
              <a:rPr lang="en-US" dirty="0"/>
              <a:t>are obtained by projection, and the e’s are obtained as </a:t>
            </a:r>
            <a:r>
              <a:rPr lang="en-US" dirty="0" smtClean="0"/>
              <a:t>eigenvector</a:t>
            </a:r>
            <a:r>
              <a:rPr lang="en-US" dirty="0"/>
              <a:t>.</a:t>
            </a:r>
          </a:p>
          <a:p>
            <a:r>
              <a:rPr lang="en-US" dirty="0"/>
              <a:t>When ordered by EV,  </a:t>
            </a:r>
            <a:r>
              <a:rPr lang="el-GR" dirty="0" smtClean="0"/>
              <a:t>λ</a:t>
            </a:r>
            <a:r>
              <a:rPr lang="en-US" baseline="-25000" dirty="0" smtClean="0"/>
              <a:t>m</a:t>
            </a:r>
            <a:r>
              <a:rPr lang="en-US" dirty="0" smtClean="0"/>
              <a:t> </a:t>
            </a:r>
            <a:r>
              <a:rPr lang="en-US" dirty="0"/>
              <a:t>= </a:t>
            </a:r>
            <a:r>
              <a:rPr lang="el-GR" dirty="0" smtClean="0"/>
              <a:t>λ</a:t>
            </a:r>
            <a:r>
              <a:rPr lang="en-US" baseline="-25000" dirty="0" smtClean="0"/>
              <a:t>m</a:t>
            </a:r>
            <a:r>
              <a:rPr lang="en-US" baseline="30000" dirty="0" smtClean="0"/>
              <a:t>a</a:t>
            </a:r>
            <a:r>
              <a:rPr lang="en-US" dirty="0" smtClean="0"/>
              <a:t> </a:t>
            </a:r>
            <a:r>
              <a:rPr lang="en-US" dirty="0"/>
              <a:t>, and except for multiplicative constants  </a:t>
            </a:r>
            <a:r>
              <a:rPr lang="el-GR" dirty="0" smtClean="0"/>
              <a:t>β</a:t>
            </a:r>
            <a:r>
              <a:rPr lang="en-US" baseline="-25000" dirty="0" smtClean="0"/>
              <a:t>m</a:t>
            </a:r>
            <a:r>
              <a:rPr lang="en-US" dirty="0" smtClean="0"/>
              <a:t>(s</a:t>
            </a:r>
            <a:r>
              <a:rPr lang="en-US" dirty="0"/>
              <a:t>)=</a:t>
            </a:r>
            <a:r>
              <a:rPr lang="en-US" dirty="0" err="1"/>
              <a:t>e</a:t>
            </a:r>
            <a:r>
              <a:rPr lang="en-US" baseline="-25000" dirty="0" err="1"/>
              <a:t>m</a:t>
            </a:r>
            <a:r>
              <a:rPr lang="en-US" dirty="0"/>
              <a:t>(s) and  </a:t>
            </a:r>
            <a:r>
              <a:rPr lang="el-GR" dirty="0" smtClean="0"/>
              <a:t>α</a:t>
            </a:r>
            <a:r>
              <a:rPr lang="en-US" baseline="-25000" dirty="0" smtClean="0"/>
              <a:t>m</a:t>
            </a:r>
            <a:r>
              <a:rPr lang="en-US" dirty="0" smtClean="0"/>
              <a:t>(t</a:t>
            </a:r>
            <a:r>
              <a:rPr lang="en-US" dirty="0"/>
              <a:t>)=</a:t>
            </a:r>
            <a:r>
              <a:rPr lang="en-US" dirty="0" err="1"/>
              <a:t>e</a:t>
            </a:r>
            <a:r>
              <a:rPr lang="en-US" baseline="-25000" dirty="0" err="1"/>
              <a:t>m</a:t>
            </a:r>
            <a:r>
              <a:rPr lang="en-US" baseline="30000" dirty="0" err="1"/>
              <a:t>a</a:t>
            </a:r>
            <a:r>
              <a:rPr lang="en-US" dirty="0"/>
              <a:t>(t), so (5.3) alone suffices </a:t>
            </a:r>
            <a:r>
              <a:rPr lang="en-US" dirty="0" smtClean="0"/>
              <a:t>to describe </a:t>
            </a:r>
            <a:r>
              <a:rPr lang="en-US" dirty="0"/>
              <a:t>EOF</a:t>
            </a:r>
            <a:r>
              <a:rPr lang="en-US" dirty="0" smtClean="0"/>
              <a:t>.</a:t>
            </a:r>
          </a:p>
          <a:p>
            <a:endParaRPr lang="en-US" dirty="0"/>
          </a:p>
          <a:p>
            <a:r>
              <a:rPr lang="en-US" dirty="0"/>
              <a:t>	Note that </a:t>
            </a:r>
            <a:r>
              <a:rPr lang="el-GR" dirty="0" smtClean="0"/>
              <a:t>α</a:t>
            </a:r>
            <a:r>
              <a:rPr lang="en-US" baseline="-25000" dirty="0" smtClean="0"/>
              <a:t>m</a:t>
            </a:r>
            <a:r>
              <a:rPr lang="en-US" dirty="0" smtClean="0"/>
              <a:t>(t</a:t>
            </a:r>
            <a:r>
              <a:rPr lang="en-US" dirty="0"/>
              <a:t>) and </a:t>
            </a:r>
            <a:r>
              <a:rPr lang="en-US" dirty="0" err="1"/>
              <a:t>e</a:t>
            </a:r>
            <a:r>
              <a:rPr lang="en-US" baseline="-25000" dirty="0" err="1"/>
              <a:t>m</a:t>
            </a:r>
            <a:r>
              <a:rPr lang="en-US" dirty="0"/>
              <a:t>(s) cannot both be normed at the same time while satisfying (5.3). This causes considerably confusion. In fact all one can reasonably expect is:</a:t>
            </a:r>
          </a:p>
          <a:p>
            <a:r>
              <a:rPr lang="en-US" dirty="0"/>
              <a:t>			f ( s, t) = </a:t>
            </a:r>
            <a:r>
              <a:rPr lang="en-US" dirty="0" smtClean="0"/>
              <a:t>∑ </a:t>
            </a:r>
            <a:r>
              <a:rPr lang="el-GR" dirty="0" smtClean="0"/>
              <a:t>α</a:t>
            </a:r>
            <a:r>
              <a:rPr lang="en-US" baseline="-25000" dirty="0" smtClean="0"/>
              <a:t>m</a:t>
            </a:r>
            <a:r>
              <a:rPr lang="en-US" dirty="0" smtClean="0"/>
              <a:t>(t</a:t>
            </a:r>
            <a:r>
              <a:rPr lang="en-US" dirty="0"/>
              <a:t>)/c  </a:t>
            </a:r>
            <a:r>
              <a:rPr lang="en-US" dirty="0" err="1"/>
              <a:t>e</a:t>
            </a:r>
            <a:r>
              <a:rPr lang="en-US" baseline="-25000" dirty="0" err="1"/>
              <a:t>m</a:t>
            </a:r>
            <a:r>
              <a:rPr lang="en-US" dirty="0"/>
              <a:t>(s)*c 			(5.3b)  </a:t>
            </a:r>
          </a:p>
          <a:p>
            <a:r>
              <a:rPr lang="en-US" dirty="0"/>
              <a:t>where c is a constant (positive or negative). (5.3b) is consistent with both (5.3) and (5.3a). Neither the polarity, nor the norm is settled in an EOF procedure. The only unique parameter is </a:t>
            </a:r>
            <a:r>
              <a:rPr lang="el-GR" dirty="0" smtClean="0"/>
              <a:t>λ</a:t>
            </a:r>
            <a:r>
              <a:rPr lang="en-US" baseline="-25000" dirty="0" smtClean="0"/>
              <a:t>m</a:t>
            </a:r>
            <a:r>
              <a:rPr lang="en-US" dirty="0" smtClean="0"/>
              <a:t>. </a:t>
            </a:r>
            <a:r>
              <a:rPr lang="en-US" dirty="0"/>
              <a:t>Since there is only one set of bi-orthogonal functions, it follows that during the above procedure Q and </a:t>
            </a:r>
            <a:r>
              <a:rPr lang="en-US" dirty="0" err="1"/>
              <a:t>Q</a:t>
            </a:r>
            <a:r>
              <a:rPr lang="en-US" baseline="30000" dirty="0" err="1"/>
              <a:t>a</a:t>
            </a:r>
            <a:r>
              <a:rPr lang="en-US" dirty="0"/>
              <a:t> are simultaneously </a:t>
            </a:r>
            <a:r>
              <a:rPr lang="en-US" dirty="0" err="1"/>
              <a:t>diagonalized</a:t>
            </a:r>
            <a:r>
              <a:rPr lang="en-US" dirty="0"/>
              <a:t>, one explicitly, the other implicitly for free. It is thus advantageous in terms of computing time to choose the covariance matrix with the smallest dimension. Often, in meteorology </a:t>
            </a:r>
            <a:r>
              <a:rPr lang="en-US" dirty="0" err="1"/>
              <a:t>n</a:t>
            </a:r>
            <a:r>
              <a:rPr lang="en-US" baseline="-25000" dirty="0" err="1"/>
              <a:t>t</a:t>
            </a:r>
            <a:r>
              <a:rPr lang="en-US" dirty="0"/>
              <a:t>&lt;&lt; n</a:t>
            </a:r>
            <a:r>
              <a:rPr lang="en-US" baseline="-25000" dirty="0"/>
              <a:t>s</a:t>
            </a:r>
            <a:r>
              <a:rPr lang="en-US" dirty="0"/>
              <a:t>. Savings in computer time can be enormous.</a:t>
            </a:r>
          </a:p>
        </p:txBody>
      </p:sp>
    </p:spTree>
    <p:extLst>
      <p:ext uri="{BB962C8B-B14F-4D97-AF65-F5344CB8AC3E}">
        <p14:creationId xmlns:p14="http://schemas.microsoft.com/office/powerpoint/2010/main" val="1220119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97346"/>
            <a:ext cx="8839200" cy="5632311"/>
          </a:xfrm>
          <a:prstGeom prst="rect">
            <a:avLst/>
          </a:prstGeom>
        </p:spPr>
        <p:txBody>
          <a:bodyPr wrap="square">
            <a:spAutoFit/>
          </a:bodyPr>
          <a:lstStyle/>
          <a:p>
            <a:r>
              <a:rPr lang="en-US" b="1" dirty="0">
                <a:solidFill>
                  <a:srgbClr val="FF0000"/>
                </a:solidFill>
              </a:rPr>
              <a:t>5.1.6 Explained variance EV</a:t>
            </a:r>
            <a:endParaRPr lang="en-US" dirty="0">
              <a:solidFill>
                <a:srgbClr val="FF0000"/>
              </a:solidFill>
            </a:endParaRPr>
          </a:p>
          <a:p>
            <a:r>
              <a:rPr lang="en-US" dirty="0"/>
              <a:t>	The eigenvalues can be ordered:   </a:t>
            </a:r>
            <a:r>
              <a:rPr lang="el-GR" dirty="0" smtClean="0"/>
              <a:t>λ</a:t>
            </a:r>
            <a:r>
              <a:rPr lang="en-US" baseline="-25000" dirty="0" smtClean="0"/>
              <a:t>1</a:t>
            </a:r>
            <a:r>
              <a:rPr lang="en-US" dirty="0" smtClean="0"/>
              <a:t> </a:t>
            </a:r>
            <a:r>
              <a:rPr lang="en-US" dirty="0"/>
              <a:t>&gt;  </a:t>
            </a:r>
            <a:r>
              <a:rPr lang="el-GR" dirty="0" smtClean="0"/>
              <a:t>λ</a:t>
            </a:r>
            <a:r>
              <a:rPr lang="en-US" baseline="-25000" dirty="0" smtClean="0"/>
              <a:t>2</a:t>
            </a:r>
            <a:r>
              <a:rPr lang="en-US" dirty="0" smtClean="0"/>
              <a:t> </a:t>
            </a:r>
            <a:r>
              <a:rPr lang="en-US" dirty="0"/>
              <a:t>&gt;  </a:t>
            </a:r>
            <a:r>
              <a:rPr lang="el-GR" dirty="0" smtClean="0"/>
              <a:t>λ</a:t>
            </a:r>
            <a:r>
              <a:rPr lang="en-US" baseline="-25000" dirty="0" smtClean="0"/>
              <a:t>3</a:t>
            </a:r>
            <a:r>
              <a:rPr lang="en-US" dirty="0" smtClean="0"/>
              <a:t> </a:t>
            </a:r>
            <a:r>
              <a:rPr lang="en-US" dirty="0"/>
              <a:t>..... &gt;  </a:t>
            </a:r>
            <a:r>
              <a:rPr lang="el-GR" dirty="0" smtClean="0"/>
              <a:t>λ</a:t>
            </a:r>
            <a:r>
              <a:rPr lang="en-US" baseline="-25000" dirty="0" smtClean="0"/>
              <a:t>M</a:t>
            </a:r>
            <a:r>
              <a:rPr lang="en-US" dirty="0" smtClean="0"/>
              <a:t> </a:t>
            </a:r>
            <a:r>
              <a:rPr lang="en-US" dirty="0"/>
              <a:t>&gt; 0. Moreover:</a:t>
            </a:r>
          </a:p>
          <a:p>
            <a:r>
              <a:rPr lang="en-US" dirty="0"/>
              <a:t>		M             n</a:t>
            </a:r>
            <a:r>
              <a:rPr lang="en-US" baseline="-25000" dirty="0"/>
              <a:t>s</a:t>
            </a:r>
            <a:endParaRPr lang="en-US" dirty="0"/>
          </a:p>
          <a:p>
            <a:r>
              <a:rPr lang="en-US" dirty="0"/>
              <a:t>		</a:t>
            </a:r>
            <a:r>
              <a:rPr lang="en-US" dirty="0" smtClean="0"/>
              <a:t>∑  </a:t>
            </a:r>
            <a:r>
              <a:rPr lang="en-US" dirty="0" err="1"/>
              <a:t>λ</a:t>
            </a:r>
            <a:r>
              <a:rPr lang="en-US" baseline="-25000" dirty="0" err="1" smtClean="0"/>
              <a:t>m</a:t>
            </a:r>
            <a:r>
              <a:rPr lang="en-US" baseline="-25000" dirty="0" smtClean="0"/>
              <a:t>   </a:t>
            </a:r>
            <a:r>
              <a:rPr lang="en-US" dirty="0" smtClean="0"/>
              <a:t> </a:t>
            </a:r>
            <a:r>
              <a:rPr lang="en-US" dirty="0"/>
              <a:t>=  </a:t>
            </a:r>
            <a:r>
              <a:rPr lang="en-US" dirty="0" smtClean="0"/>
              <a:t>∑ </a:t>
            </a:r>
            <a:r>
              <a:rPr lang="en-US" dirty="0" err="1"/>
              <a:t>q</a:t>
            </a:r>
            <a:r>
              <a:rPr lang="en-US" baseline="-25000" dirty="0" err="1"/>
              <a:t>ii</a:t>
            </a:r>
            <a:r>
              <a:rPr lang="en-US" baseline="-25000" dirty="0"/>
              <a:t>   </a:t>
            </a:r>
            <a:r>
              <a:rPr lang="en-US" dirty="0"/>
              <a:t>/n</a:t>
            </a:r>
            <a:r>
              <a:rPr lang="en-US" baseline="-25000" dirty="0"/>
              <a:t>s</a:t>
            </a:r>
            <a:r>
              <a:rPr lang="en-US" dirty="0"/>
              <a:t> = STV</a:t>
            </a:r>
          </a:p>
          <a:p>
            <a:r>
              <a:rPr lang="en-US" dirty="0" smtClean="0"/>
              <a:t>		m=1        </a:t>
            </a:r>
            <a:r>
              <a:rPr lang="en-US" dirty="0" err="1"/>
              <a:t>i</a:t>
            </a:r>
            <a:r>
              <a:rPr lang="en-US" dirty="0"/>
              <a:t>=1</a:t>
            </a:r>
          </a:p>
          <a:p>
            <a:r>
              <a:rPr lang="en-US" dirty="0"/>
              <a:t> </a:t>
            </a:r>
          </a:p>
          <a:p>
            <a:r>
              <a:rPr lang="en-US" dirty="0"/>
              <a:t>The </a:t>
            </a:r>
            <a:r>
              <a:rPr lang="el-GR" dirty="0" smtClean="0"/>
              <a:t>λ</a:t>
            </a:r>
            <a:r>
              <a:rPr lang="en-US" baseline="-25000" dirty="0" smtClean="0"/>
              <a:t>m </a:t>
            </a:r>
            <a:r>
              <a:rPr lang="en-US" dirty="0"/>
              <a:t>are thus a spectrum, descending by construction, and the sum of the eigenvalues equals the space time variance. </a:t>
            </a:r>
          </a:p>
          <a:p>
            <a:endParaRPr lang="en-US" dirty="0" smtClean="0"/>
          </a:p>
          <a:p>
            <a:r>
              <a:rPr lang="en-US" dirty="0" smtClean="0"/>
              <a:t>Likewise</a:t>
            </a:r>
            <a:endParaRPr lang="en-US" dirty="0"/>
          </a:p>
          <a:p>
            <a:r>
              <a:rPr lang="en-US" dirty="0"/>
              <a:t> </a:t>
            </a:r>
          </a:p>
          <a:p>
            <a:r>
              <a:rPr lang="en-US" dirty="0"/>
              <a:t>		M             </a:t>
            </a:r>
            <a:r>
              <a:rPr lang="en-US" dirty="0" err="1"/>
              <a:t>M</a:t>
            </a:r>
            <a:endParaRPr lang="en-US" dirty="0"/>
          </a:p>
          <a:p>
            <a:r>
              <a:rPr lang="en-US" dirty="0"/>
              <a:t>		</a:t>
            </a:r>
            <a:r>
              <a:rPr lang="en-US" dirty="0" smtClean="0"/>
              <a:t>∑  </a:t>
            </a:r>
            <a:r>
              <a:rPr lang="el-GR" dirty="0" smtClean="0"/>
              <a:t>λ</a:t>
            </a:r>
            <a:r>
              <a:rPr lang="en-US" baseline="-25000" dirty="0" smtClean="0"/>
              <a:t>m   </a:t>
            </a:r>
            <a:r>
              <a:rPr lang="en-US" dirty="0" smtClean="0"/>
              <a:t> </a:t>
            </a:r>
            <a:r>
              <a:rPr lang="en-US" dirty="0"/>
              <a:t>=  </a:t>
            </a:r>
            <a:r>
              <a:rPr lang="en-US" dirty="0" smtClean="0"/>
              <a:t>∑ </a:t>
            </a:r>
            <a:r>
              <a:rPr lang="en-US" dirty="0" err="1"/>
              <a:t>q</a:t>
            </a:r>
            <a:r>
              <a:rPr lang="en-US" baseline="30000" dirty="0" err="1"/>
              <a:t>a</a:t>
            </a:r>
            <a:r>
              <a:rPr lang="en-US" baseline="-25000" dirty="0" err="1"/>
              <a:t>kk</a:t>
            </a:r>
            <a:r>
              <a:rPr lang="en-US" dirty="0"/>
              <a:t> /</a:t>
            </a:r>
            <a:r>
              <a:rPr lang="en-US" dirty="0" err="1"/>
              <a:t>n</a:t>
            </a:r>
            <a:r>
              <a:rPr lang="en-US" baseline="-25000" dirty="0" err="1"/>
              <a:t>t</a:t>
            </a:r>
            <a:r>
              <a:rPr lang="en-US" dirty="0"/>
              <a:t>  = STV </a:t>
            </a:r>
          </a:p>
          <a:p>
            <a:r>
              <a:rPr lang="en-US" dirty="0"/>
              <a:t>		m=1        k=1</a:t>
            </a:r>
          </a:p>
          <a:p>
            <a:r>
              <a:rPr lang="en-US" dirty="0"/>
              <a:t> </a:t>
            </a:r>
          </a:p>
          <a:p>
            <a:r>
              <a:rPr lang="en-US" dirty="0"/>
              <a:t>The eigenvalues for Q and </a:t>
            </a:r>
            <a:r>
              <a:rPr lang="en-US" dirty="0" err="1"/>
              <a:t>Q</a:t>
            </a:r>
            <a:r>
              <a:rPr lang="en-US" baseline="30000" dirty="0" err="1"/>
              <a:t>a</a:t>
            </a:r>
            <a:r>
              <a:rPr lang="en-US" dirty="0"/>
              <a:t> are the </a:t>
            </a:r>
            <a:r>
              <a:rPr lang="en-US" dirty="0" smtClean="0"/>
              <a:t>same and have the units of variance. </a:t>
            </a:r>
            <a:r>
              <a:rPr lang="en-US" dirty="0"/>
              <a:t>The total number of eigenvalues, M, is </a:t>
            </a:r>
            <a:r>
              <a:rPr lang="en-US" dirty="0" smtClean="0"/>
              <a:t>at </a:t>
            </a:r>
            <a:r>
              <a:rPr lang="en-US" dirty="0"/>
              <a:t>most the smaller of n</a:t>
            </a:r>
            <a:r>
              <a:rPr lang="en-US" baseline="-25000" dirty="0"/>
              <a:t>s</a:t>
            </a:r>
            <a:r>
              <a:rPr lang="en-US" dirty="0"/>
              <a:t> and </a:t>
            </a:r>
            <a:r>
              <a:rPr lang="en-US" dirty="0" err="1"/>
              <a:t>n</a:t>
            </a:r>
            <a:r>
              <a:rPr lang="en-US" baseline="-25000" dirty="0" err="1"/>
              <a:t>t</a:t>
            </a:r>
            <a:r>
              <a:rPr lang="en-US" dirty="0"/>
              <a:t>  </a:t>
            </a:r>
          </a:p>
          <a:p>
            <a:endParaRPr lang="en-US" dirty="0" smtClean="0"/>
          </a:p>
          <a:p>
            <a:r>
              <a:rPr lang="en-US" dirty="0" smtClean="0"/>
              <a:t>In </a:t>
            </a:r>
            <a:r>
              <a:rPr lang="en-US" dirty="0"/>
              <a:t>the context of Q one can also write: explained variance of mode m </a:t>
            </a:r>
            <a:r>
              <a:rPr lang="en-US" dirty="0" smtClean="0"/>
              <a:t> (</a:t>
            </a:r>
            <a:r>
              <a:rPr lang="el-GR" dirty="0" smtClean="0"/>
              <a:t>λ</a:t>
            </a:r>
            <a:r>
              <a:rPr lang="en-US" baseline="-25000" dirty="0" smtClean="0"/>
              <a:t>m</a:t>
            </a:r>
            <a:r>
              <a:rPr lang="en-US" dirty="0"/>
              <a:t>) =  </a:t>
            </a:r>
            <a:r>
              <a:rPr lang="en-US" dirty="0" smtClean="0"/>
              <a:t>∑  </a:t>
            </a:r>
            <a:r>
              <a:rPr lang="el-GR" dirty="0" smtClean="0"/>
              <a:t>α</a:t>
            </a:r>
            <a:r>
              <a:rPr lang="en-US" baseline="30000" dirty="0" smtClean="0"/>
              <a:t>2</a:t>
            </a:r>
            <a:r>
              <a:rPr lang="en-US" baseline="-25000" dirty="0" smtClean="0"/>
              <a:t>m</a:t>
            </a:r>
            <a:r>
              <a:rPr lang="en-US" dirty="0" smtClean="0"/>
              <a:t>(t</a:t>
            </a:r>
            <a:r>
              <a:rPr lang="en-US" dirty="0"/>
              <a:t>) /</a:t>
            </a:r>
            <a:r>
              <a:rPr lang="en-US" dirty="0" err="1"/>
              <a:t>n</a:t>
            </a:r>
            <a:r>
              <a:rPr lang="en-US" baseline="-25000" dirty="0" err="1"/>
              <a:t>t</a:t>
            </a:r>
            <a:r>
              <a:rPr lang="en-US" dirty="0"/>
              <a:t>  as long as |e|=1. Jargon: mode m ‘explains’ </a:t>
            </a:r>
            <a:r>
              <a:rPr lang="en-US" dirty="0" smtClean="0"/>
              <a:t> </a:t>
            </a:r>
            <a:r>
              <a:rPr lang="el-GR" dirty="0" smtClean="0"/>
              <a:t>λ</a:t>
            </a:r>
            <a:r>
              <a:rPr lang="en-US" baseline="-25000" dirty="0" smtClean="0"/>
              <a:t>m</a:t>
            </a:r>
            <a:r>
              <a:rPr lang="en-US" dirty="0" smtClean="0"/>
              <a:t> </a:t>
            </a:r>
            <a:r>
              <a:rPr lang="en-US" dirty="0"/>
              <a:t>of STV or </a:t>
            </a:r>
            <a:r>
              <a:rPr lang="el-GR" dirty="0" smtClean="0"/>
              <a:t>λ</a:t>
            </a:r>
            <a:r>
              <a:rPr lang="en-US" baseline="-25000" dirty="0" smtClean="0"/>
              <a:t>m </a:t>
            </a:r>
            <a:r>
              <a:rPr lang="en-US" dirty="0" smtClean="0"/>
              <a:t>/∑ </a:t>
            </a:r>
            <a:r>
              <a:rPr lang="el-GR" dirty="0" smtClean="0"/>
              <a:t>λ</a:t>
            </a:r>
            <a:r>
              <a:rPr lang="en-US" baseline="-25000" dirty="0" smtClean="0"/>
              <a:t>m </a:t>
            </a:r>
            <a:r>
              <a:rPr lang="en-US" dirty="0"/>
              <a:t>*100. % EV</a:t>
            </a:r>
          </a:p>
        </p:txBody>
      </p:sp>
      <p:sp>
        <p:nvSpPr>
          <p:cNvPr id="3" name="Rectangle 2"/>
          <p:cNvSpPr/>
          <p:nvPr/>
        </p:nvSpPr>
        <p:spPr>
          <a:xfrm>
            <a:off x="76200" y="5830669"/>
            <a:ext cx="9067800" cy="646331"/>
          </a:xfrm>
          <a:prstGeom prst="rect">
            <a:avLst/>
          </a:prstGeom>
        </p:spPr>
        <p:txBody>
          <a:bodyPr wrap="square">
            <a:spAutoFit/>
          </a:bodyPr>
          <a:lstStyle/>
          <a:p>
            <a:r>
              <a:rPr lang="en-US" dirty="0"/>
              <a:t>	</a:t>
            </a:r>
            <a:r>
              <a:rPr lang="en-US" b="1" dirty="0"/>
              <a:t> </a:t>
            </a:r>
            <a:endParaRPr lang="en-US" dirty="0"/>
          </a:p>
          <a:p>
            <a:r>
              <a:rPr lang="en-US" b="1" dirty="0">
                <a:solidFill>
                  <a:srgbClr val="FF0000"/>
                </a:solidFill>
              </a:rPr>
              <a:t>5.2 </a:t>
            </a:r>
            <a:r>
              <a:rPr lang="en-US" b="1" dirty="0" smtClean="0">
                <a:solidFill>
                  <a:srgbClr val="FF0000"/>
                </a:solidFill>
              </a:rPr>
              <a:t>Examples next</a:t>
            </a:r>
            <a:endParaRPr lang="en-US" dirty="0">
              <a:solidFill>
                <a:srgbClr val="FF0000"/>
              </a:solidFill>
            </a:endParaRPr>
          </a:p>
        </p:txBody>
      </p:sp>
    </p:spTree>
    <p:extLst>
      <p:ext uri="{BB962C8B-B14F-4D97-AF65-F5344CB8AC3E}">
        <p14:creationId xmlns:p14="http://schemas.microsoft.com/office/powerpoint/2010/main" val="349552405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endParaRPr lang="en-US" altLang="en-US" smtClean="0"/>
          </a:p>
        </p:txBody>
      </p:sp>
      <p:sp>
        <p:nvSpPr>
          <p:cNvPr id="14339" name="Rectangle 3"/>
          <p:cNvSpPr>
            <a:spLocks noGrp="1" noChangeArrowheads="1"/>
          </p:cNvSpPr>
          <p:nvPr>
            <p:ph type="body" idx="1"/>
          </p:nvPr>
        </p:nvSpPr>
        <p:spPr/>
        <p:txBody>
          <a:bodyPr/>
          <a:lstStyle/>
          <a:p>
            <a:pPr eaLnBrk="1" hangingPunct="1"/>
            <a:endParaRPr lang="en-US" altLang="en-US" smtClean="0"/>
          </a:p>
        </p:txBody>
      </p:sp>
      <p:pic>
        <p:nvPicPr>
          <p:cNvPr id="14340" name="Picture 4" descr="z500eof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990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Text Box 5"/>
          <p:cNvSpPr txBox="1">
            <a:spLocks noChangeArrowheads="1"/>
          </p:cNvSpPr>
          <p:nvPr/>
        </p:nvSpPr>
        <p:spPr bwMode="auto">
          <a:xfrm>
            <a:off x="5562600" y="457200"/>
            <a:ext cx="2819400" cy="421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sz="1800"/>
              <a:t>Fig.5.1 Display of  four leading EOFs for seasonal (JFM) mean 500 mb height. Shown are the maps and the time series. A postprocessing is applied, see Appendix I, such that the physical units (gpm) are in the time series, and the maps have norm=1. Contours every 0.2, starting contours +/- 0.1. Data source: NCEP Global Reanalysis. Period 1948-2005. Domain 20N-90N</a:t>
            </a:r>
          </a:p>
        </p:txBody>
      </p:sp>
    </p:spTree>
    <p:extLst>
      <p:ext uri="{BB962C8B-B14F-4D97-AF65-F5344CB8AC3E}">
        <p14:creationId xmlns:p14="http://schemas.microsoft.com/office/powerpoint/2010/main" val="22417046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descr="z500eofr_n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486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3" name="Rectangle 3"/>
          <p:cNvSpPr>
            <a:spLocks noGrp="1" noChangeArrowheads="1"/>
          </p:cNvSpPr>
          <p:nvPr>
            <p:ph type="title" idx="4294967295"/>
          </p:nvPr>
        </p:nvSpPr>
        <p:spPr/>
        <p:txBody>
          <a:bodyPr/>
          <a:lstStyle/>
          <a:p>
            <a:pPr eaLnBrk="1" hangingPunct="1"/>
            <a:endParaRPr lang="en-US" altLang="en-US" smtClean="0"/>
          </a:p>
        </p:txBody>
      </p:sp>
      <p:sp>
        <p:nvSpPr>
          <p:cNvPr id="15364" name="Text Box 5"/>
          <p:cNvSpPr txBox="1">
            <a:spLocks noChangeArrowheads="1"/>
          </p:cNvSpPr>
          <p:nvPr/>
        </p:nvSpPr>
        <p:spPr bwMode="auto">
          <a:xfrm>
            <a:off x="6096000" y="381000"/>
            <a:ext cx="2133600"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Fig.5.2. Same as Fig 5.1, but now daily data for all Decembers, Januaries and Februaries during 1998-2002.</a:t>
            </a:r>
          </a:p>
        </p:txBody>
      </p:sp>
    </p:spTree>
    <p:extLst>
      <p:ext uri="{BB962C8B-B14F-4D97-AF65-F5344CB8AC3E}">
        <p14:creationId xmlns:p14="http://schemas.microsoft.com/office/powerpoint/2010/main" val="1658427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endParaRPr lang="en-US" altLang="en-US" smtClean="0"/>
          </a:p>
        </p:txBody>
      </p:sp>
      <p:sp>
        <p:nvSpPr>
          <p:cNvPr id="16387" name="Rectangle 3"/>
          <p:cNvSpPr>
            <a:spLocks noGrp="1" noChangeArrowheads="1"/>
          </p:cNvSpPr>
          <p:nvPr>
            <p:ph type="body" idx="1"/>
          </p:nvPr>
        </p:nvSpPr>
        <p:spPr/>
        <p:txBody>
          <a:bodyPr/>
          <a:lstStyle/>
          <a:p>
            <a:pPr eaLnBrk="1" hangingPunct="1"/>
            <a:endParaRPr lang="en-US" altLang="en-US" smtClean="0"/>
          </a:p>
        </p:txBody>
      </p:sp>
      <p:pic>
        <p:nvPicPr>
          <p:cNvPr id="16388" name="Picture 4" descr="z500eofr_s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33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9" name="Text Box 5"/>
          <p:cNvSpPr txBox="1">
            <a:spLocks noChangeArrowheads="1"/>
          </p:cNvSpPr>
          <p:nvPr/>
        </p:nvSpPr>
        <p:spPr bwMode="auto">
          <a:xfrm>
            <a:off x="5638800" y="609600"/>
            <a:ext cx="35052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endParaRPr lang="en-US" altLang="en-US"/>
          </a:p>
        </p:txBody>
      </p:sp>
      <p:sp>
        <p:nvSpPr>
          <p:cNvPr id="16390" name="Text Box 6"/>
          <p:cNvSpPr txBox="1">
            <a:spLocks noChangeArrowheads="1"/>
          </p:cNvSpPr>
          <p:nvPr/>
        </p:nvSpPr>
        <p:spPr bwMode="auto">
          <a:xfrm>
            <a:off x="5867400" y="838200"/>
            <a:ext cx="2895600" cy="947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Fig.5.3. Same as Fig 5.2, but now the SH.</a:t>
            </a:r>
          </a:p>
          <a:p>
            <a:pPr eaLnBrk="1" hangingPunct="1">
              <a:spcBef>
                <a:spcPct val="50000"/>
              </a:spcBef>
            </a:pPr>
            <a:endParaRPr lang="en-US" altLang="en-US"/>
          </a:p>
        </p:txBody>
      </p:sp>
    </p:spTree>
    <p:extLst>
      <p:ext uri="{BB962C8B-B14F-4D97-AF65-F5344CB8AC3E}">
        <p14:creationId xmlns:p14="http://schemas.microsoft.com/office/powerpoint/2010/main" val="19781928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endParaRPr lang="en-US" altLang="en-US" smtClean="0"/>
          </a:p>
        </p:txBody>
      </p:sp>
      <p:sp>
        <p:nvSpPr>
          <p:cNvPr id="17411" name="Rectangle 3"/>
          <p:cNvSpPr>
            <a:spLocks noGrp="1" noChangeArrowheads="1"/>
          </p:cNvSpPr>
          <p:nvPr>
            <p:ph type="body" idx="1"/>
          </p:nvPr>
        </p:nvSpPr>
        <p:spPr/>
        <p:txBody>
          <a:bodyPr/>
          <a:lstStyle/>
          <a:p>
            <a:pPr eaLnBrk="1" hangingPunct="1"/>
            <a:endParaRPr lang="en-US" altLang="en-US" smtClean="0"/>
          </a:p>
        </p:txBody>
      </p:sp>
      <p:pic>
        <p:nvPicPr>
          <p:cNvPr id="1741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990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Text Box 5"/>
          <p:cNvSpPr txBox="1">
            <a:spLocks noChangeArrowheads="1"/>
          </p:cNvSpPr>
          <p:nvPr/>
        </p:nvSpPr>
        <p:spPr bwMode="auto">
          <a:xfrm>
            <a:off x="5638800" y="1524000"/>
            <a:ext cx="2819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sz="4000"/>
              <a:t>Seasonal EOF IN SH</a:t>
            </a:r>
          </a:p>
        </p:txBody>
      </p:sp>
    </p:spTree>
    <p:extLst>
      <p:ext uri="{BB962C8B-B14F-4D97-AF65-F5344CB8AC3E}">
        <p14:creationId xmlns:p14="http://schemas.microsoft.com/office/powerpoint/2010/main" val="5279931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en-US" altLang="en-US" smtClean="0"/>
          </a:p>
        </p:txBody>
      </p:sp>
      <p:sp>
        <p:nvSpPr>
          <p:cNvPr id="18435" name="Rectangle 3"/>
          <p:cNvSpPr>
            <a:spLocks noGrp="1" noChangeArrowheads="1"/>
          </p:cNvSpPr>
          <p:nvPr>
            <p:ph type="body" idx="1"/>
          </p:nvPr>
        </p:nvSpPr>
        <p:spPr/>
        <p:txBody>
          <a:bodyPr/>
          <a:lstStyle/>
          <a:p>
            <a:pPr eaLnBrk="1" hangingPunct="1"/>
            <a:endParaRPr lang="en-US" altLang="en-US" smtClean="0"/>
          </a:p>
        </p:txBody>
      </p:sp>
      <p:pic>
        <p:nvPicPr>
          <p:cNvPr id="18436" name="Picture 4" descr="z500eot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990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7" name="Text Box 5"/>
          <p:cNvSpPr txBox="1">
            <a:spLocks noChangeArrowheads="1"/>
          </p:cNvSpPr>
          <p:nvPr/>
        </p:nvSpPr>
        <p:spPr bwMode="auto">
          <a:xfrm>
            <a:off x="5562600" y="609600"/>
            <a:ext cx="3276600" cy="640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sz="1800"/>
              <a:t>Fig.5.4 Display of  four leading alternative EOT for seasonal (JFM) mean 500 mb height. Shown are the regression coefficient between the basepoint in time (1989 etc) and all other years (timeseries) and the maps of 500mb height anomaly (geopotential meters) observed in 1989, 1955 etc . In the upper left for raw data, in the upper right after removal of the first EOT mode, lower left after removal of the first two modes. A postprocessing is applied, see Appendix I, such that the physical units (gpm) are in the time series, and the maps have norm=1. Contours every 0.2, starting contours +/- 0.1. Data source: NCEP Global Reanalysis. Period 1948-2005. Domain 20N-90N</a:t>
            </a:r>
          </a:p>
        </p:txBody>
      </p:sp>
    </p:spTree>
    <p:extLst>
      <p:ext uri="{BB962C8B-B14F-4D97-AF65-F5344CB8AC3E}">
        <p14:creationId xmlns:p14="http://schemas.microsoft.com/office/powerpoint/2010/main" val="16663598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endParaRPr lang="en-US" altLang="en-US" smtClean="0"/>
          </a:p>
        </p:txBody>
      </p:sp>
      <p:sp>
        <p:nvSpPr>
          <p:cNvPr id="22531" name="Content Placeholder 2"/>
          <p:cNvSpPr>
            <a:spLocks noGrp="1"/>
          </p:cNvSpPr>
          <p:nvPr>
            <p:ph idx="1"/>
          </p:nvPr>
        </p:nvSpPr>
        <p:spPr/>
        <p:txBody>
          <a:bodyPr/>
          <a:lstStyle/>
          <a:p>
            <a:endParaRPr lang="en-US" altLang="en-US" smtClean="0"/>
          </a:p>
        </p:txBody>
      </p:sp>
      <p:graphicFrame>
        <p:nvGraphicFramePr>
          <p:cNvPr id="4" name="Chart 3"/>
          <p:cNvGraphicFramePr>
            <a:graphicFrameLocks/>
          </p:cNvGraphicFramePr>
          <p:nvPr/>
        </p:nvGraphicFramePr>
        <p:xfrm>
          <a:off x="0" y="0"/>
          <a:ext cx="8763000" cy="6248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49378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endParaRPr lang="en-US" altLang="en-US" smtClean="0"/>
          </a:p>
        </p:txBody>
      </p:sp>
      <p:sp>
        <p:nvSpPr>
          <p:cNvPr id="19459" name="Rectangle 3"/>
          <p:cNvSpPr>
            <a:spLocks noGrp="1" noChangeArrowheads="1"/>
          </p:cNvSpPr>
          <p:nvPr>
            <p:ph type="body" idx="1"/>
          </p:nvPr>
        </p:nvSpPr>
        <p:spPr/>
        <p:txBody>
          <a:bodyPr/>
          <a:lstStyle/>
          <a:p>
            <a:pPr eaLnBrk="1" hangingPunct="1"/>
            <a:endParaRPr lang="en-US" altLang="en-US" smtClean="0"/>
          </a:p>
        </p:txBody>
      </p:sp>
      <p:pic>
        <p:nvPicPr>
          <p:cNvPr id="19460" name="Picture 4" descr="z500eof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990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ext Box 5"/>
          <p:cNvSpPr txBox="1">
            <a:spLocks noChangeArrowheads="1"/>
          </p:cNvSpPr>
          <p:nvPr/>
        </p:nvSpPr>
        <p:spPr bwMode="auto">
          <a:xfrm>
            <a:off x="5562600" y="685800"/>
            <a:ext cx="3581400"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Fig.5.5, the same as Fig 5.1, but obtained by starting the iteration method (see Appendix II)  from alternative EOTs, instead of regular EOT. Compared to Fig.5.1 only the polarity may have changed.</a:t>
            </a:r>
          </a:p>
        </p:txBody>
      </p:sp>
    </p:spTree>
    <p:extLst>
      <p:ext uri="{BB962C8B-B14F-4D97-AF65-F5344CB8AC3E}">
        <p14:creationId xmlns:p14="http://schemas.microsoft.com/office/powerpoint/2010/main" val="22395158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20895"/>
            <a:ext cx="8991600" cy="6463308"/>
          </a:xfrm>
          <a:prstGeom prst="rect">
            <a:avLst/>
          </a:prstGeom>
        </p:spPr>
        <p:txBody>
          <a:bodyPr wrap="square">
            <a:spAutoFit/>
          </a:bodyPr>
          <a:lstStyle/>
          <a:p>
            <a:r>
              <a:rPr lang="en-US" b="1" dirty="0">
                <a:solidFill>
                  <a:srgbClr val="FF0000"/>
                </a:solidFill>
              </a:rPr>
              <a:t>5. Empirical Orthogonal Functions</a:t>
            </a:r>
            <a:r>
              <a:rPr lang="en-US" dirty="0"/>
              <a:t>			</a:t>
            </a:r>
          </a:p>
          <a:p>
            <a:r>
              <a:rPr lang="en-US" dirty="0"/>
              <a:t> </a:t>
            </a:r>
          </a:p>
          <a:p>
            <a:r>
              <a:rPr lang="en-US" dirty="0"/>
              <a:t>	The purpose </a:t>
            </a:r>
            <a:r>
              <a:rPr lang="en-US" dirty="0" smtClean="0"/>
              <a:t>is </a:t>
            </a:r>
            <a:r>
              <a:rPr lang="en-US" dirty="0"/>
              <a:t>to discuss Empirical Orthogonal Functions (EOF), both in method and application. When dealing with </a:t>
            </a:r>
            <a:r>
              <a:rPr lang="en-US" dirty="0" err="1"/>
              <a:t>teleconnections</a:t>
            </a:r>
            <a:r>
              <a:rPr lang="en-US" dirty="0"/>
              <a:t> in the previous chapter we came very close to EOF, so it will be a natural extension of that theme. However, EOF opens the way to an alternative point of view about space-time relationships, especially correlation across distant times as in analogues. </a:t>
            </a:r>
            <a:endParaRPr lang="en-US" dirty="0" smtClean="0"/>
          </a:p>
          <a:p>
            <a:endParaRPr lang="en-US" dirty="0"/>
          </a:p>
          <a:p>
            <a:r>
              <a:rPr lang="en-US" dirty="0" smtClean="0"/>
              <a:t>EOFs </a:t>
            </a:r>
            <a:r>
              <a:rPr lang="en-US" dirty="0"/>
              <a:t>have been treated in book size texts, most recently in </a:t>
            </a:r>
            <a:r>
              <a:rPr lang="en-US" dirty="0" err="1"/>
              <a:t>Jolliffe</a:t>
            </a:r>
            <a:r>
              <a:rPr lang="en-US" dirty="0"/>
              <a:t> (2002), a principal older reference being </a:t>
            </a:r>
            <a:r>
              <a:rPr lang="en-US" dirty="0" err="1"/>
              <a:t>Preisendorfer</a:t>
            </a:r>
            <a:r>
              <a:rPr lang="en-US" dirty="0"/>
              <a:t>(1988). The subject is extremely interdisciplinary, and each field has its own nomenclature, habits and notation. </a:t>
            </a:r>
            <a:r>
              <a:rPr lang="en-US" dirty="0" err="1"/>
              <a:t>Jolliffe’s</a:t>
            </a:r>
            <a:r>
              <a:rPr lang="en-US" dirty="0"/>
              <a:t> book is probably the best attempt to unify various fields. The term EOF appeared first in meteorology in Lorenz(1956). </a:t>
            </a:r>
            <a:r>
              <a:rPr lang="en-US" dirty="0" err="1"/>
              <a:t>Zwiers</a:t>
            </a:r>
            <a:r>
              <a:rPr lang="en-US" dirty="0"/>
              <a:t> and von </a:t>
            </a:r>
            <a:r>
              <a:rPr lang="en-US" dirty="0" err="1"/>
              <a:t>Storch</a:t>
            </a:r>
            <a:r>
              <a:rPr lang="en-US" dirty="0"/>
              <a:t>(1999) and </a:t>
            </a:r>
            <a:r>
              <a:rPr lang="en-US" dirty="0" err="1"/>
              <a:t>Wilks</a:t>
            </a:r>
            <a:r>
              <a:rPr lang="en-US" dirty="0"/>
              <a:t>(1995) devote lengthy single chapters to the topic</a:t>
            </a:r>
            <a:r>
              <a:rPr lang="en-US" dirty="0" smtClean="0"/>
              <a:t>.</a:t>
            </a:r>
          </a:p>
          <a:p>
            <a:r>
              <a:rPr lang="en-US" dirty="0" smtClean="0"/>
              <a:t> </a:t>
            </a:r>
            <a:endParaRPr lang="en-US" dirty="0"/>
          </a:p>
          <a:p>
            <a:r>
              <a:rPr lang="en-US" dirty="0"/>
              <a:t>	Here we will only briefly treat EOF or PCA (Principal Component Analysis) as it is called in most fields. Specifically we discuss how to set up the covariance matrix, how to calculate the EOF, what are their properties, advantages, disadvantages etc. We will do this in both space-time set-ups already alluded to in </a:t>
            </a:r>
            <a:r>
              <a:rPr lang="en-US" dirty="0" err="1"/>
              <a:t>Eqs</a:t>
            </a:r>
            <a:r>
              <a:rPr lang="en-US" dirty="0"/>
              <a:t> (2.14) and (2.14a). </a:t>
            </a:r>
            <a:r>
              <a:rPr lang="en-US" sz="1100" dirty="0"/>
              <a:t>There are no concrete rules as to how one constructs the covariance matrix. Hence there are in the literature matrices based on correlation, based on covariance etc.</a:t>
            </a:r>
            <a:r>
              <a:rPr lang="en-US" dirty="0"/>
              <a:t> Here we follow the conventions laid out in Chapter 2. </a:t>
            </a:r>
            <a:r>
              <a:rPr lang="en-US" sz="1100" dirty="0"/>
              <a:t>The </a:t>
            </a:r>
            <a:r>
              <a:rPr lang="en-US" sz="1100" dirty="0" err="1"/>
              <a:t>postprocessing</a:t>
            </a:r>
            <a:r>
              <a:rPr lang="en-US" sz="1100" dirty="0"/>
              <a:t> and display conventions of EOFs can also be quite confusing.</a:t>
            </a:r>
            <a:r>
              <a:rPr lang="en-US" dirty="0"/>
              <a:t> Examples will be shown, for both daily and seasonal mean data, for both the Northern and Southern Hemisphere. </a:t>
            </a:r>
          </a:p>
          <a:p>
            <a:r>
              <a:rPr lang="en-US" dirty="0"/>
              <a:t>	</a:t>
            </a:r>
          </a:p>
        </p:txBody>
      </p:sp>
    </p:spTree>
    <p:extLst>
      <p:ext uri="{BB962C8B-B14F-4D97-AF65-F5344CB8AC3E}">
        <p14:creationId xmlns:p14="http://schemas.microsoft.com/office/powerpoint/2010/main" val="413555803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endParaRPr lang="en-US" altLang="en-US" smtClean="0"/>
          </a:p>
        </p:txBody>
      </p:sp>
      <p:sp>
        <p:nvSpPr>
          <p:cNvPr id="20483" name="Rectangle 3"/>
          <p:cNvSpPr>
            <a:spLocks noGrp="1" noChangeArrowheads="1"/>
          </p:cNvSpPr>
          <p:nvPr>
            <p:ph type="body" idx="1"/>
          </p:nvPr>
        </p:nvSpPr>
        <p:spPr/>
        <p:txBody>
          <a:bodyPr/>
          <a:lstStyle/>
          <a:p>
            <a:pPr eaLnBrk="1" hangingPunct="1"/>
            <a:endParaRPr lang="en-US" altLang="en-US" smtClean="0"/>
          </a:p>
        </p:txBody>
      </p:sp>
      <p:pic>
        <p:nvPicPr>
          <p:cNvPr id="20484" name="Picture 4" descr="z500eof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990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5" name="Text Box 5"/>
          <p:cNvSpPr txBox="1">
            <a:spLocks noChangeArrowheads="1"/>
          </p:cNvSpPr>
          <p:nvPr/>
        </p:nvSpPr>
        <p:spPr bwMode="auto">
          <a:xfrm>
            <a:off x="5562600" y="457200"/>
            <a:ext cx="2819400" cy="421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sz="1800"/>
              <a:t>Fig.5.1 Display of  four leading EOFs for seasonal (JFM) mean 500 mb height. Shown are the maps and the time series. A postprocessing is applied, see Appendix I, such that the physical units (gpm) are in the time series, and the maps have norm=1. Contours every 0.2, starting contours +/- 0.1. Data source: NCEP Global Reanalysis. Period 1948-2005. Domain 20N-90N</a:t>
            </a:r>
          </a:p>
        </p:txBody>
      </p:sp>
    </p:spTree>
    <p:extLst>
      <p:ext uri="{BB962C8B-B14F-4D97-AF65-F5344CB8AC3E}">
        <p14:creationId xmlns:p14="http://schemas.microsoft.com/office/powerpoint/2010/main" val="67140283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1948-2005 to 1948-2014</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674845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9218" name="Picture 2" descr="http://www.cpc.ncep.noaa.gov/products/people/wd51hd/ake/seasonal/jfm19482014/z500eotn_8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9690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40638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42" name="Picture 2" descr="http://www.cpc.ncep.noaa.gov/products/people/wd51hd/ake/seasonal/jfm19482014/z500eofn_8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
            <a:ext cx="529690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567676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1266" name="Picture 2" descr="http://www.cpc.ncep.noaa.gov/products/people/wd51hd/ake/seasonal/jfm19482014/z500eofr_8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5296903"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257126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2290" name="Picture 2" descr="http://www.cpc.ncep.noaa.gov/products/people/wd51hd/ake/seasonal/jfm19482014/z500eotr_8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5296903" cy="6858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674701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4479925" y="3048000"/>
            <a:ext cx="18415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endParaRPr lang="en-US" altLang="en-US" sz="4400">
              <a:solidFill>
                <a:schemeClr val="tx2"/>
              </a:solidFill>
            </a:endParaRPr>
          </a:p>
        </p:txBody>
      </p:sp>
      <p:sp>
        <p:nvSpPr>
          <p:cNvPr id="76803" name="AutoShape 3"/>
          <p:cNvSpPr>
            <a:spLocks noChangeArrowheads="1"/>
          </p:cNvSpPr>
          <p:nvPr/>
        </p:nvSpPr>
        <p:spPr bwMode="auto">
          <a:xfrm>
            <a:off x="5181600" y="2362200"/>
            <a:ext cx="2743200" cy="1447800"/>
          </a:xfrm>
          <a:prstGeom prst="hexagon">
            <a:avLst>
              <a:gd name="adj" fmla="val 47368"/>
              <a:gd name="vf" fmla="val 115470"/>
            </a:avLst>
          </a:prstGeom>
          <a:solidFill>
            <a:schemeClr val="accent1"/>
          </a:solidFill>
          <a:ln w="9525">
            <a:solidFill>
              <a:schemeClr val="tx1"/>
            </a:solidFill>
            <a:miter lim="800000"/>
            <a:headEnd/>
            <a:tailEnd/>
          </a:ln>
        </p:spPr>
        <p:txBody>
          <a:bodyPr wrap="none" anchor="ctr"/>
          <a:lstStyle>
            <a:lvl1pPr marL="342900" indent="-342900"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endParaRPr lang="en-US" altLang="en-US" sz="1800" b="1">
              <a:latin typeface="Arial" pitchFamily="34" charset="0"/>
            </a:endParaRPr>
          </a:p>
          <a:p>
            <a:pPr eaLnBrk="1" hangingPunct="1"/>
            <a:r>
              <a:rPr lang="en-US" altLang="en-US" sz="1800" b="1">
                <a:latin typeface="Arial" pitchFamily="34" charset="0"/>
              </a:rPr>
              <a:t>EOF</a:t>
            </a:r>
          </a:p>
          <a:p>
            <a:pPr eaLnBrk="1" hangingPunct="1"/>
            <a:r>
              <a:rPr lang="en-US" altLang="en-US" sz="1400">
                <a:latin typeface="Arial" pitchFamily="34" charset="0"/>
              </a:rPr>
              <a:t>Both Q and Q</a:t>
            </a:r>
            <a:r>
              <a:rPr lang="en-US" altLang="en-US" sz="1400" baseline="30000">
                <a:latin typeface="Arial" pitchFamily="34" charset="0"/>
              </a:rPr>
              <a:t>a</a:t>
            </a:r>
            <a:r>
              <a:rPr lang="en-US" altLang="en-US" sz="1400">
                <a:latin typeface="Arial" pitchFamily="34" charset="0"/>
              </a:rPr>
              <a:t> Diagonalized</a:t>
            </a:r>
          </a:p>
          <a:p>
            <a:pPr eaLnBrk="1" hangingPunct="1"/>
            <a:r>
              <a:rPr lang="en-US" altLang="en-US" sz="1400">
                <a:latin typeface="Arial" pitchFamily="34" charset="0"/>
              </a:rPr>
              <a:t>(1) satisfied – </a:t>
            </a:r>
          </a:p>
          <a:p>
            <a:pPr eaLnBrk="1" hangingPunct="1"/>
            <a:r>
              <a:rPr lang="en-US" altLang="en-US" sz="1400">
                <a:latin typeface="Arial" pitchFamily="34" charset="0"/>
              </a:rPr>
              <a:t>Both </a:t>
            </a:r>
            <a:r>
              <a:rPr lang="el-GR" altLang="en-US" sz="1400"/>
              <a:t>α</a:t>
            </a:r>
            <a:r>
              <a:rPr lang="en-US" altLang="en-US" sz="1400" baseline="-25000"/>
              <a:t>m</a:t>
            </a:r>
            <a:r>
              <a:rPr lang="en-US" altLang="en-US" sz="1400"/>
              <a:t> and e</a:t>
            </a:r>
            <a:r>
              <a:rPr lang="en-US" altLang="en-US" sz="1400" baseline="-25000"/>
              <a:t>m</a:t>
            </a:r>
            <a:r>
              <a:rPr lang="en-US" altLang="en-US" sz="1400"/>
              <a:t> orthogonal</a:t>
            </a:r>
          </a:p>
          <a:p>
            <a:pPr eaLnBrk="1" hangingPunct="1"/>
            <a:r>
              <a:rPr lang="el-GR" altLang="en-US" sz="1200"/>
              <a:t>α</a:t>
            </a:r>
            <a:r>
              <a:rPr lang="en-US" altLang="en-US" sz="1200" baseline="-25000"/>
              <a:t>m </a:t>
            </a:r>
            <a:r>
              <a:rPr lang="en-US" altLang="en-US" sz="1200"/>
              <a:t>(e</a:t>
            </a:r>
            <a:r>
              <a:rPr lang="en-US" altLang="en-US" sz="1200" baseline="-25000"/>
              <a:t>m</a:t>
            </a:r>
            <a:r>
              <a:rPr lang="en-US" altLang="en-US" sz="1200"/>
              <a:t>) is eigenvector of Q</a:t>
            </a:r>
            <a:r>
              <a:rPr lang="en-US" altLang="en-US" sz="1200" baseline="30000"/>
              <a:t>a</a:t>
            </a:r>
            <a:r>
              <a:rPr lang="en-US" altLang="en-US" sz="1200"/>
              <a:t>(Q)</a:t>
            </a:r>
            <a:endParaRPr lang="el-GR" altLang="en-US" sz="1200"/>
          </a:p>
          <a:p>
            <a:pPr eaLnBrk="1" hangingPunct="1"/>
            <a:endParaRPr lang="en-US" altLang="en-US" sz="1400">
              <a:latin typeface="Arial" pitchFamily="34" charset="0"/>
            </a:endParaRPr>
          </a:p>
          <a:p>
            <a:pPr eaLnBrk="1" hangingPunct="1"/>
            <a:endParaRPr lang="en-US" altLang="en-US" sz="1800">
              <a:latin typeface="Arial" pitchFamily="34" charset="0"/>
            </a:endParaRPr>
          </a:p>
        </p:txBody>
      </p:sp>
      <p:sp>
        <p:nvSpPr>
          <p:cNvPr id="76804" name="Oval 4"/>
          <p:cNvSpPr>
            <a:spLocks noChangeArrowheads="1"/>
          </p:cNvSpPr>
          <p:nvPr/>
        </p:nvSpPr>
        <p:spPr bwMode="auto">
          <a:xfrm>
            <a:off x="4953000" y="152400"/>
            <a:ext cx="3048000" cy="1600200"/>
          </a:xfrm>
          <a:prstGeom prst="ellipse">
            <a:avLst/>
          </a:prstGeom>
          <a:solidFill>
            <a:schemeClr val="accent1"/>
          </a:solidFill>
          <a:ln w="9525">
            <a:solidFill>
              <a:schemeClr val="tx1"/>
            </a:solidFill>
            <a:round/>
            <a:headEnd/>
            <a:tailEnd/>
          </a:ln>
        </p:spPr>
        <p:txBody>
          <a:bodyPr wrap="none" anchor="ct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1800" b="1">
                <a:latin typeface="Arial" pitchFamily="34" charset="0"/>
              </a:rPr>
              <a:t>EOT</a:t>
            </a:r>
            <a:r>
              <a:rPr lang="en-US" altLang="en-US" sz="1800">
                <a:latin typeface="Arial" pitchFamily="34" charset="0"/>
              </a:rPr>
              <a:t>-normal</a:t>
            </a:r>
          </a:p>
          <a:p>
            <a:pPr eaLnBrk="1" hangingPunct="1"/>
            <a:r>
              <a:rPr lang="en-US" altLang="en-US" sz="1400">
                <a:latin typeface="Arial" pitchFamily="34" charset="0"/>
              </a:rPr>
              <a:t>Q is diagonalized</a:t>
            </a:r>
          </a:p>
          <a:p>
            <a:pPr eaLnBrk="1" hangingPunct="1"/>
            <a:r>
              <a:rPr lang="en-US" altLang="en-US" sz="1400">
                <a:latin typeface="Arial" pitchFamily="34" charset="0"/>
              </a:rPr>
              <a:t>Q</a:t>
            </a:r>
            <a:r>
              <a:rPr lang="en-US" altLang="en-US" sz="1400" baseline="30000">
                <a:latin typeface="Arial" pitchFamily="34" charset="0"/>
              </a:rPr>
              <a:t>a </a:t>
            </a:r>
            <a:r>
              <a:rPr lang="en-US" altLang="en-US" sz="1400">
                <a:latin typeface="Arial" pitchFamily="34" charset="0"/>
              </a:rPr>
              <a:t>is not diagonalized</a:t>
            </a:r>
          </a:p>
          <a:p>
            <a:pPr eaLnBrk="1" hangingPunct="1"/>
            <a:r>
              <a:rPr lang="en-US" altLang="en-US" sz="1400">
                <a:latin typeface="Arial" pitchFamily="34" charset="0"/>
              </a:rPr>
              <a:t>(1) is satisfied with </a:t>
            </a:r>
            <a:r>
              <a:rPr lang="el-GR" altLang="en-US" sz="1400">
                <a:latin typeface="Arial" pitchFamily="34" charset="0"/>
              </a:rPr>
              <a:t>α</a:t>
            </a:r>
            <a:r>
              <a:rPr lang="en-US" altLang="en-US" sz="1400" baseline="-25000">
                <a:latin typeface="Arial" pitchFamily="34" charset="0"/>
              </a:rPr>
              <a:t>m </a:t>
            </a:r>
            <a:r>
              <a:rPr lang="en-US" altLang="en-US" sz="1400">
                <a:latin typeface="Arial" pitchFamily="34" charset="0"/>
              </a:rPr>
              <a:t>orthogonal</a:t>
            </a:r>
          </a:p>
        </p:txBody>
      </p:sp>
      <p:sp>
        <p:nvSpPr>
          <p:cNvPr id="76805" name="Oval 5"/>
          <p:cNvSpPr>
            <a:spLocks noChangeArrowheads="1"/>
          </p:cNvSpPr>
          <p:nvPr/>
        </p:nvSpPr>
        <p:spPr bwMode="auto">
          <a:xfrm>
            <a:off x="5334000" y="4267200"/>
            <a:ext cx="2895600" cy="1524000"/>
          </a:xfrm>
          <a:prstGeom prst="ellipse">
            <a:avLst/>
          </a:prstGeom>
          <a:solidFill>
            <a:schemeClr val="accent1"/>
          </a:solidFill>
          <a:ln w="9525">
            <a:solidFill>
              <a:schemeClr val="tx1"/>
            </a:solidFill>
            <a:round/>
            <a:headEnd/>
            <a:tailEnd/>
          </a:ln>
        </p:spPr>
        <p:txBody>
          <a:bodyPr wrap="none" anchor="ct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1800" b="1">
                <a:latin typeface="Arial" pitchFamily="34" charset="0"/>
              </a:rPr>
              <a:t>EOT</a:t>
            </a:r>
            <a:r>
              <a:rPr lang="en-US" altLang="en-US" sz="1800">
                <a:latin typeface="Arial" pitchFamily="34" charset="0"/>
              </a:rPr>
              <a:t>-alternative</a:t>
            </a:r>
          </a:p>
          <a:p>
            <a:pPr eaLnBrk="1" hangingPunct="1"/>
            <a:r>
              <a:rPr lang="en-US" altLang="en-US" sz="1400">
                <a:latin typeface="Arial" pitchFamily="34" charset="0"/>
              </a:rPr>
              <a:t>Q is not diagonalized</a:t>
            </a:r>
          </a:p>
          <a:p>
            <a:pPr eaLnBrk="1" hangingPunct="1"/>
            <a:r>
              <a:rPr lang="en-US" altLang="en-US" sz="1400">
                <a:latin typeface="Arial" pitchFamily="34" charset="0"/>
              </a:rPr>
              <a:t>Q</a:t>
            </a:r>
            <a:r>
              <a:rPr lang="en-US" altLang="en-US" sz="1400" baseline="30000">
                <a:latin typeface="Arial" pitchFamily="34" charset="0"/>
              </a:rPr>
              <a:t>a </a:t>
            </a:r>
            <a:r>
              <a:rPr lang="en-US" altLang="en-US" sz="1400">
                <a:latin typeface="Arial" pitchFamily="34" charset="0"/>
              </a:rPr>
              <a:t>is diagonalized</a:t>
            </a:r>
          </a:p>
          <a:p>
            <a:pPr eaLnBrk="1" hangingPunct="1"/>
            <a:r>
              <a:rPr lang="en-US" altLang="en-US" sz="1400">
                <a:latin typeface="Arial" pitchFamily="34" charset="0"/>
              </a:rPr>
              <a:t>(1) is satisfied with e</a:t>
            </a:r>
            <a:r>
              <a:rPr lang="en-US" altLang="en-US" sz="1400" baseline="-25000">
                <a:latin typeface="Arial" pitchFamily="34" charset="0"/>
              </a:rPr>
              <a:t>m</a:t>
            </a:r>
            <a:r>
              <a:rPr lang="en-US" altLang="en-US" sz="1400">
                <a:latin typeface="Arial" pitchFamily="34" charset="0"/>
              </a:rPr>
              <a:t> orthogonal</a:t>
            </a:r>
          </a:p>
          <a:p>
            <a:pPr eaLnBrk="1" hangingPunct="1"/>
            <a:endParaRPr lang="en-US" altLang="en-US" sz="1400">
              <a:latin typeface="Arial" pitchFamily="34" charset="0"/>
            </a:endParaRPr>
          </a:p>
        </p:txBody>
      </p:sp>
      <p:sp>
        <p:nvSpPr>
          <p:cNvPr id="76806" name="Text Box 6"/>
          <p:cNvSpPr txBox="1">
            <a:spLocks noChangeArrowheads="1"/>
          </p:cNvSpPr>
          <p:nvPr/>
        </p:nvSpPr>
        <p:spPr bwMode="auto">
          <a:xfrm>
            <a:off x="4876800" y="3886200"/>
            <a:ext cx="167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1800">
                <a:latin typeface="Arial" pitchFamily="34" charset="0"/>
              </a:rPr>
              <a:t>Rotation</a:t>
            </a:r>
          </a:p>
        </p:txBody>
      </p:sp>
      <p:sp>
        <p:nvSpPr>
          <p:cNvPr id="76807" name="AutoShape 7"/>
          <p:cNvSpPr>
            <a:spLocks noChangeArrowheads="1"/>
          </p:cNvSpPr>
          <p:nvPr/>
        </p:nvSpPr>
        <p:spPr bwMode="auto">
          <a:xfrm>
            <a:off x="2438400" y="2667000"/>
            <a:ext cx="2590800" cy="1143000"/>
          </a:xfrm>
          <a:prstGeom prst="hexagon">
            <a:avLst>
              <a:gd name="adj" fmla="val 56667"/>
              <a:gd name="vf" fmla="val 115470"/>
            </a:avLst>
          </a:prstGeom>
          <a:solidFill>
            <a:srgbClr val="FFFF99"/>
          </a:solidFill>
          <a:ln w="9525">
            <a:solidFill>
              <a:schemeClr val="tx1"/>
            </a:solidFill>
            <a:miter lim="800000"/>
            <a:headEnd/>
            <a:tailEnd/>
          </a:ln>
        </p:spPr>
        <p:txBody>
          <a:bodyPr wrap="none" anchor="ct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1800" dirty="0">
                <a:latin typeface="Arial" pitchFamily="34" charset="0"/>
              </a:rPr>
              <a:t>Laudable </a:t>
            </a:r>
            <a:r>
              <a:rPr lang="en-US" altLang="en-US" sz="1800" dirty="0" smtClean="0">
                <a:latin typeface="Arial" pitchFamily="34" charset="0"/>
              </a:rPr>
              <a:t>goal:</a:t>
            </a:r>
          </a:p>
          <a:p>
            <a:pPr eaLnBrk="1" hangingPunct="1"/>
            <a:r>
              <a:rPr lang="en-US" altLang="en-US" sz="1800" dirty="0" smtClean="0">
                <a:latin typeface="Arial" pitchFamily="34" charset="0"/>
              </a:rPr>
              <a:t>f(</a:t>
            </a:r>
            <a:r>
              <a:rPr lang="en-US" altLang="en-US" sz="1800" dirty="0" err="1" smtClean="0">
                <a:latin typeface="Arial" pitchFamily="34" charset="0"/>
              </a:rPr>
              <a:t>s,t</a:t>
            </a:r>
            <a:r>
              <a:rPr lang="en-US" altLang="en-US" sz="1800" dirty="0">
                <a:latin typeface="Arial" pitchFamily="34" charset="0"/>
              </a:rPr>
              <a:t>)=</a:t>
            </a:r>
            <a:r>
              <a:rPr lang="en-US" altLang="en-US" sz="1800" dirty="0">
                <a:latin typeface="Arial" pitchFamily="34" charset="0"/>
                <a:cs typeface="Arial" pitchFamily="34" charset="0"/>
              </a:rPr>
              <a:t>∑ </a:t>
            </a:r>
            <a:r>
              <a:rPr lang="el-GR" altLang="en-US" sz="1800" dirty="0">
                <a:latin typeface="Arial" pitchFamily="34" charset="0"/>
                <a:cs typeface="Arial" pitchFamily="34" charset="0"/>
              </a:rPr>
              <a:t>α</a:t>
            </a:r>
            <a:r>
              <a:rPr lang="en-US" altLang="en-US" sz="1800" baseline="-25000" dirty="0">
                <a:latin typeface="Arial" pitchFamily="34" charset="0"/>
                <a:cs typeface="Arial" pitchFamily="34" charset="0"/>
              </a:rPr>
              <a:t>m</a:t>
            </a:r>
            <a:r>
              <a:rPr lang="en-US" altLang="en-US" sz="1800" dirty="0">
                <a:latin typeface="Arial" pitchFamily="34" charset="0"/>
                <a:cs typeface="Arial" pitchFamily="34" charset="0"/>
              </a:rPr>
              <a:t>(t)</a:t>
            </a:r>
            <a:r>
              <a:rPr lang="en-US" altLang="en-US" sz="1800" dirty="0" err="1">
                <a:latin typeface="Arial" pitchFamily="34" charset="0"/>
                <a:cs typeface="Arial" pitchFamily="34" charset="0"/>
              </a:rPr>
              <a:t>e</a:t>
            </a:r>
            <a:r>
              <a:rPr lang="en-US" altLang="en-US" sz="1800" baseline="-25000" dirty="0" err="1">
                <a:latin typeface="Arial" pitchFamily="34" charset="0"/>
                <a:cs typeface="Arial" pitchFamily="34" charset="0"/>
              </a:rPr>
              <a:t>m</a:t>
            </a:r>
            <a:r>
              <a:rPr lang="en-US" altLang="en-US" sz="1800" dirty="0">
                <a:latin typeface="Arial" pitchFamily="34" charset="0"/>
                <a:cs typeface="Arial" pitchFamily="34" charset="0"/>
              </a:rPr>
              <a:t>(s</a:t>
            </a:r>
            <a:r>
              <a:rPr lang="en-US" altLang="en-US" sz="1400" dirty="0" smtClean="0">
                <a:latin typeface="Arial" pitchFamily="34" charset="0"/>
                <a:cs typeface="Arial" pitchFamily="34" charset="0"/>
              </a:rPr>
              <a:t>) </a:t>
            </a:r>
            <a:r>
              <a:rPr lang="en-US" altLang="en-US" sz="1400" dirty="0">
                <a:latin typeface="Arial" pitchFamily="34" charset="0"/>
                <a:cs typeface="Arial" pitchFamily="34" charset="0"/>
              </a:rPr>
              <a:t>(1)</a:t>
            </a:r>
          </a:p>
          <a:p>
            <a:pPr eaLnBrk="1" hangingPunct="1"/>
            <a:r>
              <a:rPr lang="en-US" altLang="en-US" sz="1400" dirty="0" smtClean="0">
                <a:latin typeface="Arial" pitchFamily="34" charset="0"/>
                <a:cs typeface="Arial" pitchFamily="34" charset="0"/>
              </a:rPr>
              <a:t>            m            </a:t>
            </a:r>
            <a:endParaRPr lang="en-US" altLang="en-US" sz="1400" dirty="0">
              <a:latin typeface="Arial" pitchFamily="34" charset="0"/>
              <a:cs typeface="Arial" pitchFamily="34" charset="0"/>
            </a:endParaRPr>
          </a:p>
          <a:p>
            <a:pPr eaLnBrk="1" hangingPunct="1"/>
            <a:endParaRPr lang="el-GR" altLang="en-US" sz="1400" dirty="0">
              <a:latin typeface="Arial" pitchFamily="34" charset="0"/>
              <a:cs typeface="Arial" pitchFamily="34" charset="0"/>
            </a:endParaRPr>
          </a:p>
        </p:txBody>
      </p:sp>
      <p:sp>
        <p:nvSpPr>
          <p:cNvPr id="76808" name="Text Box 8"/>
          <p:cNvSpPr txBox="1">
            <a:spLocks noChangeArrowheads="1"/>
          </p:cNvSpPr>
          <p:nvPr/>
        </p:nvSpPr>
        <p:spPr bwMode="auto">
          <a:xfrm>
            <a:off x="7543800" y="1828800"/>
            <a:ext cx="1219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1800">
                <a:latin typeface="Arial" pitchFamily="34" charset="0"/>
              </a:rPr>
              <a:t>iteration</a:t>
            </a:r>
          </a:p>
        </p:txBody>
      </p:sp>
      <p:sp>
        <p:nvSpPr>
          <p:cNvPr id="76809" name="Text Box 9"/>
          <p:cNvSpPr txBox="1">
            <a:spLocks noChangeArrowheads="1"/>
          </p:cNvSpPr>
          <p:nvPr/>
        </p:nvSpPr>
        <p:spPr bwMode="auto">
          <a:xfrm>
            <a:off x="4800600" y="1905000"/>
            <a:ext cx="16002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1800">
                <a:latin typeface="Arial" pitchFamily="34" charset="0"/>
              </a:rPr>
              <a:t>Rotation</a:t>
            </a:r>
          </a:p>
        </p:txBody>
      </p:sp>
      <p:sp>
        <p:nvSpPr>
          <p:cNvPr id="76810" name="Rectangle 10"/>
          <p:cNvSpPr>
            <a:spLocks noChangeArrowheads="1"/>
          </p:cNvSpPr>
          <p:nvPr/>
        </p:nvSpPr>
        <p:spPr bwMode="auto">
          <a:xfrm>
            <a:off x="304800" y="1143000"/>
            <a:ext cx="2514600" cy="1295400"/>
          </a:xfrm>
          <a:prstGeom prst="rect">
            <a:avLst/>
          </a:prstGeom>
          <a:solidFill>
            <a:srgbClr val="FFFF99"/>
          </a:solidFill>
          <a:ln w="9525">
            <a:solidFill>
              <a:schemeClr val="tx1"/>
            </a:solidFill>
            <a:miter lim="800000"/>
            <a:headEnd/>
            <a:tailEnd/>
          </a:ln>
        </p:spPr>
        <p:txBody>
          <a:bodyPr wrap="none" anchor="ct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1400" dirty="0">
                <a:latin typeface="Arial" pitchFamily="34" charset="0"/>
              </a:rPr>
              <a:t>Matrix Q with elements:</a:t>
            </a:r>
          </a:p>
          <a:p>
            <a:pPr eaLnBrk="1" hangingPunct="1"/>
            <a:r>
              <a:rPr lang="en-US" altLang="en-US" sz="1400" dirty="0" err="1">
                <a:latin typeface="Arial" pitchFamily="34" charset="0"/>
              </a:rPr>
              <a:t>q</a:t>
            </a:r>
            <a:r>
              <a:rPr lang="en-US" altLang="en-US" sz="1400" baseline="-25000" dirty="0" err="1">
                <a:latin typeface="Arial" pitchFamily="34" charset="0"/>
              </a:rPr>
              <a:t>ij</a:t>
            </a:r>
            <a:r>
              <a:rPr lang="en-US" altLang="en-US" sz="1400" dirty="0">
                <a:latin typeface="Arial" pitchFamily="34" charset="0"/>
              </a:rPr>
              <a:t>=∑ f(</a:t>
            </a:r>
            <a:r>
              <a:rPr lang="en-US" altLang="en-US" sz="1400" dirty="0" err="1">
                <a:latin typeface="Arial" pitchFamily="34" charset="0"/>
              </a:rPr>
              <a:t>s</a:t>
            </a:r>
            <a:r>
              <a:rPr lang="en-US" altLang="en-US" sz="1400" baseline="-25000" dirty="0" err="1">
                <a:latin typeface="Arial" pitchFamily="34" charset="0"/>
              </a:rPr>
              <a:t>i</a:t>
            </a:r>
            <a:r>
              <a:rPr lang="en-US" altLang="en-US" sz="1400" dirty="0" err="1">
                <a:latin typeface="Arial" pitchFamily="34" charset="0"/>
              </a:rPr>
              <a:t>,t</a:t>
            </a:r>
            <a:r>
              <a:rPr lang="en-US" altLang="en-US" sz="1400" dirty="0">
                <a:latin typeface="Arial" pitchFamily="34" charset="0"/>
              </a:rPr>
              <a:t>)f(</a:t>
            </a:r>
            <a:r>
              <a:rPr lang="en-US" altLang="en-US" sz="1400" dirty="0" err="1">
                <a:latin typeface="Arial" pitchFamily="34" charset="0"/>
              </a:rPr>
              <a:t>s</a:t>
            </a:r>
            <a:r>
              <a:rPr lang="en-US" altLang="en-US" sz="1400" baseline="-25000" dirty="0" err="1">
                <a:latin typeface="Arial" pitchFamily="34" charset="0"/>
              </a:rPr>
              <a:t>j</a:t>
            </a:r>
            <a:r>
              <a:rPr lang="en-US" altLang="en-US" sz="1400" dirty="0" err="1">
                <a:latin typeface="Arial" pitchFamily="34" charset="0"/>
              </a:rPr>
              <a:t>,t</a:t>
            </a:r>
            <a:r>
              <a:rPr lang="en-US" altLang="en-US" sz="1400" dirty="0">
                <a:latin typeface="Arial" pitchFamily="34" charset="0"/>
              </a:rPr>
              <a:t>)</a:t>
            </a:r>
          </a:p>
          <a:p>
            <a:pPr eaLnBrk="1" hangingPunct="1"/>
            <a:r>
              <a:rPr lang="en-US" altLang="en-US" sz="1400" dirty="0" smtClean="0">
                <a:latin typeface="Arial" pitchFamily="34" charset="0"/>
              </a:rPr>
              <a:t>      t          </a:t>
            </a:r>
            <a:endParaRPr lang="en-US" altLang="en-US" sz="1400" dirty="0">
              <a:latin typeface="Arial" pitchFamily="34" charset="0"/>
            </a:endParaRPr>
          </a:p>
        </p:txBody>
      </p:sp>
      <p:sp>
        <p:nvSpPr>
          <p:cNvPr id="76811" name="Rectangle 11"/>
          <p:cNvSpPr>
            <a:spLocks noChangeArrowheads="1"/>
          </p:cNvSpPr>
          <p:nvPr/>
        </p:nvSpPr>
        <p:spPr bwMode="auto">
          <a:xfrm>
            <a:off x="762000" y="4114800"/>
            <a:ext cx="2514600" cy="1295400"/>
          </a:xfrm>
          <a:prstGeom prst="rect">
            <a:avLst/>
          </a:prstGeom>
          <a:solidFill>
            <a:srgbClr val="FFFF99"/>
          </a:solidFill>
          <a:ln w="9525">
            <a:solidFill>
              <a:schemeClr val="tx1"/>
            </a:solidFill>
            <a:miter lim="800000"/>
            <a:headEnd/>
            <a:tailEnd/>
          </a:ln>
        </p:spPr>
        <p:txBody>
          <a:bodyPr wrap="none" anchor="ct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1400" dirty="0">
                <a:latin typeface="Arial" pitchFamily="34" charset="0"/>
              </a:rPr>
              <a:t>Matrix </a:t>
            </a:r>
            <a:r>
              <a:rPr lang="en-US" altLang="en-US" sz="1400" dirty="0" err="1">
                <a:latin typeface="Arial" pitchFamily="34" charset="0"/>
              </a:rPr>
              <a:t>Q</a:t>
            </a:r>
            <a:r>
              <a:rPr lang="en-US" altLang="en-US" sz="1400" baseline="30000" dirty="0" err="1">
                <a:latin typeface="Arial" pitchFamily="34" charset="0"/>
              </a:rPr>
              <a:t>a</a:t>
            </a:r>
            <a:r>
              <a:rPr lang="en-US" altLang="en-US" sz="1400" dirty="0">
                <a:latin typeface="Arial" pitchFamily="34" charset="0"/>
              </a:rPr>
              <a:t> with elements:</a:t>
            </a:r>
          </a:p>
          <a:p>
            <a:pPr eaLnBrk="1" hangingPunct="1"/>
            <a:r>
              <a:rPr lang="en-US" altLang="en-US" sz="1400" dirty="0" err="1">
                <a:latin typeface="Arial" pitchFamily="34" charset="0"/>
              </a:rPr>
              <a:t>q</a:t>
            </a:r>
            <a:r>
              <a:rPr lang="en-US" altLang="en-US" sz="1400" baseline="-25000" dirty="0" err="1">
                <a:latin typeface="Arial" pitchFamily="34" charset="0"/>
              </a:rPr>
              <a:t>ij</a:t>
            </a:r>
            <a:r>
              <a:rPr lang="en-US" altLang="en-US" sz="1400" baseline="30000" dirty="0" err="1">
                <a:latin typeface="Arial" pitchFamily="34" charset="0"/>
              </a:rPr>
              <a:t>a</a:t>
            </a:r>
            <a:r>
              <a:rPr lang="en-US" altLang="en-US" sz="1400" dirty="0">
                <a:latin typeface="Arial" pitchFamily="34" charset="0"/>
              </a:rPr>
              <a:t>=∑f(</a:t>
            </a:r>
            <a:r>
              <a:rPr lang="en-US" altLang="en-US" sz="1400" dirty="0" err="1">
                <a:latin typeface="Arial" pitchFamily="34" charset="0"/>
              </a:rPr>
              <a:t>s,t</a:t>
            </a:r>
            <a:r>
              <a:rPr lang="en-US" altLang="en-US" sz="1400" baseline="-25000" dirty="0" err="1">
                <a:latin typeface="Arial" pitchFamily="34" charset="0"/>
              </a:rPr>
              <a:t>i</a:t>
            </a:r>
            <a:r>
              <a:rPr lang="en-US" altLang="en-US" sz="1400" dirty="0">
                <a:latin typeface="Arial" pitchFamily="34" charset="0"/>
              </a:rPr>
              <a:t>)f(</a:t>
            </a:r>
            <a:r>
              <a:rPr lang="en-US" altLang="en-US" sz="1400" dirty="0" err="1">
                <a:latin typeface="Arial" pitchFamily="34" charset="0"/>
              </a:rPr>
              <a:t>s,t</a:t>
            </a:r>
            <a:r>
              <a:rPr lang="en-US" altLang="en-US" sz="1400" baseline="-25000" dirty="0" err="1">
                <a:latin typeface="Arial" pitchFamily="34" charset="0"/>
              </a:rPr>
              <a:t>j</a:t>
            </a:r>
            <a:r>
              <a:rPr lang="en-US" altLang="en-US" sz="1400" dirty="0">
                <a:latin typeface="Arial" pitchFamily="34" charset="0"/>
              </a:rPr>
              <a:t>)</a:t>
            </a:r>
          </a:p>
          <a:p>
            <a:pPr eaLnBrk="1" hangingPunct="1"/>
            <a:r>
              <a:rPr lang="en-US" altLang="en-US" sz="1400" dirty="0" smtClean="0">
                <a:latin typeface="Arial" pitchFamily="34" charset="0"/>
              </a:rPr>
              <a:t>       s         </a:t>
            </a:r>
            <a:endParaRPr lang="en-US" altLang="en-US" sz="1400" dirty="0">
              <a:latin typeface="Arial" pitchFamily="34" charset="0"/>
            </a:endParaRPr>
          </a:p>
        </p:txBody>
      </p:sp>
      <p:sp>
        <p:nvSpPr>
          <p:cNvPr id="76812" name="Oval 12"/>
          <p:cNvSpPr>
            <a:spLocks noChangeArrowheads="1"/>
          </p:cNvSpPr>
          <p:nvPr/>
        </p:nvSpPr>
        <p:spPr bwMode="auto">
          <a:xfrm>
            <a:off x="1371600" y="5562600"/>
            <a:ext cx="2133600" cy="609600"/>
          </a:xfrm>
          <a:prstGeom prst="ellipse">
            <a:avLst/>
          </a:prstGeom>
          <a:solidFill>
            <a:srgbClr val="FFFF99"/>
          </a:solidFill>
          <a:ln w="9525">
            <a:solidFill>
              <a:schemeClr val="tx1"/>
            </a:solidFill>
            <a:round/>
            <a:headEnd/>
            <a:tailEnd/>
          </a:ln>
        </p:spPr>
        <p:txBody>
          <a:bodyPr wrap="none" anchor="ct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1400"/>
              <a:t>Q</a:t>
            </a:r>
            <a:r>
              <a:rPr lang="en-US" altLang="en-US" sz="1400" baseline="30000"/>
              <a:t>a</a:t>
            </a:r>
            <a:r>
              <a:rPr lang="en-US" altLang="en-US" sz="1400"/>
              <a:t> tells about Analogues</a:t>
            </a:r>
          </a:p>
        </p:txBody>
      </p:sp>
      <p:sp>
        <p:nvSpPr>
          <p:cNvPr id="76813" name="Oval 13"/>
          <p:cNvSpPr>
            <a:spLocks noChangeArrowheads="1"/>
          </p:cNvSpPr>
          <p:nvPr/>
        </p:nvSpPr>
        <p:spPr bwMode="auto">
          <a:xfrm>
            <a:off x="1295400" y="381000"/>
            <a:ext cx="2514600" cy="609600"/>
          </a:xfrm>
          <a:prstGeom prst="ellipse">
            <a:avLst/>
          </a:prstGeom>
          <a:solidFill>
            <a:srgbClr val="FFFF99"/>
          </a:solidFill>
          <a:ln w="9525">
            <a:solidFill>
              <a:schemeClr val="tx1"/>
            </a:solidFill>
            <a:round/>
            <a:headEnd/>
            <a:tailEnd/>
          </a:ln>
        </p:spPr>
        <p:txBody>
          <a:bodyPr wrap="none" anchor="ct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1400"/>
              <a:t>Q tells about Teleconnections</a:t>
            </a:r>
          </a:p>
        </p:txBody>
      </p:sp>
      <p:sp>
        <p:nvSpPr>
          <p:cNvPr id="23566" name="Text Box 14"/>
          <p:cNvSpPr txBox="1">
            <a:spLocks noChangeArrowheads="1"/>
          </p:cNvSpPr>
          <p:nvPr/>
        </p:nvSpPr>
        <p:spPr bwMode="auto">
          <a:xfrm>
            <a:off x="1143000" y="6400800"/>
            <a:ext cx="3733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t>Fig.5.6: Summary of EOT/F procedures.</a:t>
            </a:r>
          </a:p>
        </p:txBody>
      </p:sp>
      <p:sp>
        <p:nvSpPr>
          <p:cNvPr id="76815" name="Line 15"/>
          <p:cNvSpPr>
            <a:spLocks noChangeShapeType="1"/>
          </p:cNvSpPr>
          <p:nvPr/>
        </p:nvSpPr>
        <p:spPr bwMode="auto">
          <a:xfrm flipH="1" flipV="1">
            <a:off x="5715000" y="1676400"/>
            <a:ext cx="152400" cy="8382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76816" name="Line 16"/>
          <p:cNvSpPr>
            <a:spLocks noChangeShapeType="1"/>
          </p:cNvSpPr>
          <p:nvPr/>
        </p:nvSpPr>
        <p:spPr bwMode="auto">
          <a:xfrm flipH="1">
            <a:off x="7239000" y="1524000"/>
            <a:ext cx="381000" cy="8382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76817" name="Line 17"/>
          <p:cNvSpPr>
            <a:spLocks noChangeShapeType="1"/>
          </p:cNvSpPr>
          <p:nvPr/>
        </p:nvSpPr>
        <p:spPr bwMode="auto">
          <a:xfrm flipH="1" flipV="1">
            <a:off x="7391400" y="3581400"/>
            <a:ext cx="304800" cy="9906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76818" name="Line 18"/>
          <p:cNvSpPr>
            <a:spLocks noChangeShapeType="1"/>
          </p:cNvSpPr>
          <p:nvPr/>
        </p:nvSpPr>
        <p:spPr bwMode="auto">
          <a:xfrm flipH="1">
            <a:off x="5867400" y="3810000"/>
            <a:ext cx="228600" cy="6858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76819" name="Text Box 19"/>
          <p:cNvSpPr txBox="1">
            <a:spLocks noChangeArrowheads="1"/>
          </p:cNvSpPr>
          <p:nvPr/>
        </p:nvSpPr>
        <p:spPr bwMode="auto">
          <a:xfrm>
            <a:off x="7086600" y="3886200"/>
            <a:ext cx="1295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1800">
                <a:latin typeface="Arial" pitchFamily="34" charset="0"/>
              </a:rPr>
              <a:t>iteration</a:t>
            </a:r>
          </a:p>
        </p:txBody>
      </p:sp>
      <p:sp>
        <p:nvSpPr>
          <p:cNvPr id="76820" name="Line 20"/>
          <p:cNvSpPr>
            <a:spLocks noChangeShapeType="1"/>
          </p:cNvSpPr>
          <p:nvPr/>
        </p:nvSpPr>
        <p:spPr bwMode="auto">
          <a:xfrm flipH="1" flipV="1">
            <a:off x="7696200" y="3048000"/>
            <a:ext cx="304800" cy="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76821" name="AutoShape 21"/>
          <p:cNvSpPr>
            <a:spLocks noChangeArrowheads="1"/>
          </p:cNvSpPr>
          <p:nvPr/>
        </p:nvSpPr>
        <p:spPr bwMode="auto">
          <a:xfrm>
            <a:off x="0" y="2743200"/>
            <a:ext cx="2286000" cy="990600"/>
          </a:xfrm>
          <a:prstGeom prst="hexagon">
            <a:avLst>
              <a:gd name="adj" fmla="val 57692"/>
              <a:gd name="vf" fmla="val 115470"/>
            </a:avLst>
          </a:prstGeom>
          <a:solidFill>
            <a:srgbClr val="FFFF99"/>
          </a:solidFill>
          <a:ln w="9525">
            <a:solidFill>
              <a:schemeClr val="tx1"/>
            </a:solidFill>
            <a:miter lim="800000"/>
            <a:headEnd/>
            <a:tailEnd/>
          </a:ln>
        </p:spPr>
        <p:txBody>
          <a:bodyPr wrap="none" anchor="ct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1400"/>
              <a:t>Discrete Data set f(s,t)</a:t>
            </a:r>
          </a:p>
          <a:p>
            <a:pPr eaLnBrk="1" hangingPunct="1"/>
            <a:r>
              <a:rPr lang="en-US" altLang="en-US" sz="1400"/>
              <a:t>1 ≤ t ≤ nt ; 1 ≤ s ≤ ns</a:t>
            </a:r>
          </a:p>
          <a:p>
            <a:pPr eaLnBrk="1" hangingPunct="1"/>
            <a:endParaRPr lang="en-US" altLang="en-US" sz="1400"/>
          </a:p>
        </p:txBody>
      </p:sp>
      <p:sp>
        <p:nvSpPr>
          <p:cNvPr id="76822" name="Rectangle 22"/>
          <p:cNvSpPr>
            <a:spLocks noChangeArrowheads="1"/>
          </p:cNvSpPr>
          <p:nvPr/>
        </p:nvSpPr>
        <p:spPr bwMode="auto">
          <a:xfrm>
            <a:off x="8001000" y="3048000"/>
            <a:ext cx="1143000" cy="685800"/>
          </a:xfrm>
          <a:prstGeom prst="rect">
            <a:avLst/>
          </a:prstGeom>
          <a:solidFill>
            <a:schemeClr val="accent1"/>
          </a:solidFill>
          <a:ln w="9525">
            <a:solidFill>
              <a:schemeClr val="tx1"/>
            </a:solidFill>
            <a:miter lim="800000"/>
            <a:headEnd/>
            <a:tailEnd/>
          </a:ln>
        </p:spPr>
        <p:txBody>
          <a:bodyPr wrap="none" anchor="ct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r>
              <a:rPr lang="en-US" altLang="en-US" sz="1800">
                <a:latin typeface="Arial" pitchFamily="34" charset="0"/>
              </a:rPr>
              <a:t>Arbitrary</a:t>
            </a:r>
          </a:p>
          <a:p>
            <a:pPr eaLnBrk="1" hangingPunct="1"/>
            <a:r>
              <a:rPr lang="en-US" altLang="en-US" sz="1800">
                <a:latin typeface="Arial" pitchFamily="34" charset="0"/>
              </a:rPr>
              <a:t>state</a:t>
            </a:r>
          </a:p>
        </p:txBody>
      </p:sp>
      <p:sp>
        <p:nvSpPr>
          <p:cNvPr id="76823" name="Text Box 23"/>
          <p:cNvSpPr txBox="1">
            <a:spLocks noChangeArrowheads="1"/>
          </p:cNvSpPr>
          <p:nvPr/>
        </p:nvSpPr>
        <p:spPr bwMode="auto">
          <a:xfrm>
            <a:off x="8001000" y="2744788"/>
            <a:ext cx="1143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algn="l" eaLnBrk="1" hangingPunct="1">
              <a:spcBef>
                <a:spcPct val="50000"/>
              </a:spcBef>
            </a:pPr>
            <a:r>
              <a:rPr lang="en-US" altLang="en-US" sz="1800">
                <a:latin typeface="Arial" pitchFamily="34" charset="0"/>
              </a:rPr>
              <a:t>iteration</a:t>
            </a:r>
          </a:p>
        </p:txBody>
      </p:sp>
    </p:spTree>
    <p:extLst>
      <p:ext uri="{BB962C8B-B14F-4D97-AF65-F5344CB8AC3E}">
        <p14:creationId xmlns:p14="http://schemas.microsoft.com/office/powerpoint/2010/main" val="18586593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6821"/>
                                        </p:tgtEl>
                                        <p:attrNameLst>
                                          <p:attrName>style.visibility</p:attrName>
                                        </p:attrNameLst>
                                      </p:cBhvr>
                                      <p:to>
                                        <p:strVal val="visible"/>
                                      </p:to>
                                    </p:set>
                                    <p:anim calcmode="lin" valueType="num">
                                      <p:cBhvr additive="base">
                                        <p:cTn id="7" dur="500" fill="hold"/>
                                        <p:tgtEl>
                                          <p:spTgt spid="76821"/>
                                        </p:tgtEl>
                                        <p:attrNameLst>
                                          <p:attrName>ppt_x</p:attrName>
                                        </p:attrNameLst>
                                      </p:cBhvr>
                                      <p:tavLst>
                                        <p:tav tm="0">
                                          <p:val>
                                            <p:strVal val="0-#ppt_w/2"/>
                                          </p:val>
                                        </p:tav>
                                        <p:tav tm="100000">
                                          <p:val>
                                            <p:strVal val="#ppt_x"/>
                                          </p:val>
                                        </p:tav>
                                      </p:tavLst>
                                    </p:anim>
                                    <p:anim calcmode="lin" valueType="num">
                                      <p:cBhvr additive="base">
                                        <p:cTn id="8" dur="500" fill="hold"/>
                                        <p:tgtEl>
                                          <p:spTgt spid="7682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6807"/>
                                        </p:tgtEl>
                                        <p:attrNameLst>
                                          <p:attrName>style.visibility</p:attrName>
                                        </p:attrNameLst>
                                      </p:cBhvr>
                                      <p:to>
                                        <p:strVal val="visible"/>
                                      </p:to>
                                    </p:set>
                                    <p:anim calcmode="lin" valueType="num">
                                      <p:cBhvr additive="base">
                                        <p:cTn id="13" dur="500" fill="hold"/>
                                        <p:tgtEl>
                                          <p:spTgt spid="76807"/>
                                        </p:tgtEl>
                                        <p:attrNameLst>
                                          <p:attrName>ppt_x</p:attrName>
                                        </p:attrNameLst>
                                      </p:cBhvr>
                                      <p:tavLst>
                                        <p:tav tm="0">
                                          <p:val>
                                            <p:strVal val="#ppt_x"/>
                                          </p:val>
                                        </p:tav>
                                        <p:tav tm="100000">
                                          <p:val>
                                            <p:strVal val="#ppt_x"/>
                                          </p:val>
                                        </p:tav>
                                      </p:tavLst>
                                    </p:anim>
                                    <p:anim calcmode="lin" valueType="num">
                                      <p:cBhvr additive="base">
                                        <p:cTn id="14" dur="500" fill="hold"/>
                                        <p:tgtEl>
                                          <p:spTgt spid="7680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6810"/>
                                        </p:tgtEl>
                                        <p:attrNameLst>
                                          <p:attrName>style.visibility</p:attrName>
                                        </p:attrNameLst>
                                      </p:cBhvr>
                                      <p:to>
                                        <p:strVal val="visible"/>
                                      </p:to>
                                    </p:set>
                                    <p:anim calcmode="lin" valueType="num">
                                      <p:cBhvr additive="base">
                                        <p:cTn id="19" dur="500" fill="hold"/>
                                        <p:tgtEl>
                                          <p:spTgt spid="76810"/>
                                        </p:tgtEl>
                                        <p:attrNameLst>
                                          <p:attrName>ppt_x</p:attrName>
                                        </p:attrNameLst>
                                      </p:cBhvr>
                                      <p:tavLst>
                                        <p:tav tm="0">
                                          <p:val>
                                            <p:strVal val="0-#ppt_w/2"/>
                                          </p:val>
                                        </p:tav>
                                        <p:tav tm="100000">
                                          <p:val>
                                            <p:strVal val="#ppt_x"/>
                                          </p:val>
                                        </p:tav>
                                      </p:tavLst>
                                    </p:anim>
                                    <p:anim calcmode="lin" valueType="num">
                                      <p:cBhvr additive="base">
                                        <p:cTn id="20" dur="500" fill="hold"/>
                                        <p:tgtEl>
                                          <p:spTgt spid="76810"/>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6811"/>
                                        </p:tgtEl>
                                        <p:attrNameLst>
                                          <p:attrName>style.visibility</p:attrName>
                                        </p:attrNameLst>
                                      </p:cBhvr>
                                      <p:to>
                                        <p:strVal val="visible"/>
                                      </p:to>
                                    </p:set>
                                    <p:anim calcmode="lin" valueType="num">
                                      <p:cBhvr additive="base">
                                        <p:cTn id="25" dur="500" fill="hold"/>
                                        <p:tgtEl>
                                          <p:spTgt spid="76811"/>
                                        </p:tgtEl>
                                        <p:attrNameLst>
                                          <p:attrName>ppt_x</p:attrName>
                                        </p:attrNameLst>
                                      </p:cBhvr>
                                      <p:tavLst>
                                        <p:tav tm="0">
                                          <p:val>
                                            <p:strVal val="0-#ppt_w/2"/>
                                          </p:val>
                                        </p:tav>
                                        <p:tav tm="100000">
                                          <p:val>
                                            <p:strVal val="#ppt_x"/>
                                          </p:val>
                                        </p:tav>
                                      </p:tavLst>
                                    </p:anim>
                                    <p:anim calcmode="lin" valueType="num">
                                      <p:cBhvr additive="base">
                                        <p:cTn id="26" dur="500" fill="hold"/>
                                        <p:tgtEl>
                                          <p:spTgt spid="7681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1" fill="hold" grpId="0" nodeType="clickEffect">
                                  <p:stCondLst>
                                    <p:cond delay="0"/>
                                  </p:stCondLst>
                                  <p:childTnLst>
                                    <p:set>
                                      <p:cBhvr>
                                        <p:cTn id="30" dur="1" fill="hold">
                                          <p:stCondLst>
                                            <p:cond delay="0"/>
                                          </p:stCondLst>
                                        </p:cTn>
                                        <p:tgtEl>
                                          <p:spTgt spid="76813"/>
                                        </p:tgtEl>
                                        <p:attrNameLst>
                                          <p:attrName>style.visibility</p:attrName>
                                        </p:attrNameLst>
                                      </p:cBhvr>
                                      <p:to>
                                        <p:strVal val="visible"/>
                                      </p:to>
                                    </p:set>
                                    <p:anim calcmode="lin" valueType="num">
                                      <p:cBhvr additive="base">
                                        <p:cTn id="31" dur="500" fill="hold"/>
                                        <p:tgtEl>
                                          <p:spTgt spid="76813"/>
                                        </p:tgtEl>
                                        <p:attrNameLst>
                                          <p:attrName>ppt_x</p:attrName>
                                        </p:attrNameLst>
                                      </p:cBhvr>
                                      <p:tavLst>
                                        <p:tav tm="0">
                                          <p:val>
                                            <p:strVal val="#ppt_x"/>
                                          </p:val>
                                        </p:tav>
                                        <p:tav tm="100000">
                                          <p:val>
                                            <p:strVal val="#ppt_x"/>
                                          </p:val>
                                        </p:tav>
                                      </p:tavLst>
                                    </p:anim>
                                    <p:anim calcmode="lin" valueType="num">
                                      <p:cBhvr additive="base">
                                        <p:cTn id="32" dur="500" fill="hold"/>
                                        <p:tgtEl>
                                          <p:spTgt spid="76813"/>
                                        </p:tgtEl>
                                        <p:attrNameLst>
                                          <p:attrName>ppt_y</p:attrName>
                                        </p:attrNameLst>
                                      </p:cBhvr>
                                      <p:tavLst>
                                        <p:tav tm="0">
                                          <p:val>
                                            <p:strVal val="0-#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12" fill="hold" grpId="0" nodeType="clickEffect">
                                  <p:stCondLst>
                                    <p:cond delay="0"/>
                                  </p:stCondLst>
                                  <p:childTnLst>
                                    <p:set>
                                      <p:cBhvr>
                                        <p:cTn id="36" dur="1" fill="hold">
                                          <p:stCondLst>
                                            <p:cond delay="0"/>
                                          </p:stCondLst>
                                        </p:cTn>
                                        <p:tgtEl>
                                          <p:spTgt spid="76812"/>
                                        </p:tgtEl>
                                        <p:attrNameLst>
                                          <p:attrName>style.visibility</p:attrName>
                                        </p:attrNameLst>
                                      </p:cBhvr>
                                      <p:to>
                                        <p:strVal val="visible"/>
                                      </p:to>
                                    </p:set>
                                    <p:anim calcmode="lin" valueType="num">
                                      <p:cBhvr additive="base">
                                        <p:cTn id="37" dur="500" fill="hold"/>
                                        <p:tgtEl>
                                          <p:spTgt spid="76812"/>
                                        </p:tgtEl>
                                        <p:attrNameLst>
                                          <p:attrName>ppt_x</p:attrName>
                                        </p:attrNameLst>
                                      </p:cBhvr>
                                      <p:tavLst>
                                        <p:tav tm="0">
                                          <p:val>
                                            <p:strVal val="0-#ppt_w/2"/>
                                          </p:val>
                                        </p:tav>
                                        <p:tav tm="100000">
                                          <p:val>
                                            <p:strVal val="#ppt_x"/>
                                          </p:val>
                                        </p:tav>
                                      </p:tavLst>
                                    </p:anim>
                                    <p:anim calcmode="lin" valueType="num">
                                      <p:cBhvr additive="base">
                                        <p:cTn id="38" dur="500" fill="hold"/>
                                        <p:tgtEl>
                                          <p:spTgt spid="76812"/>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2" fill="hold" grpId="0" nodeType="clickEffect">
                                  <p:stCondLst>
                                    <p:cond delay="0"/>
                                  </p:stCondLst>
                                  <p:childTnLst>
                                    <p:set>
                                      <p:cBhvr>
                                        <p:cTn id="42" dur="1" fill="hold">
                                          <p:stCondLst>
                                            <p:cond delay="0"/>
                                          </p:stCondLst>
                                        </p:cTn>
                                        <p:tgtEl>
                                          <p:spTgt spid="76803"/>
                                        </p:tgtEl>
                                        <p:attrNameLst>
                                          <p:attrName>style.visibility</p:attrName>
                                        </p:attrNameLst>
                                      </p:cBhvr>
                                      <p:to>
                                        <p:strVal val="visible"/>
                                      </p:to>
                                    </p:set>
                                    <p:anim calcmode="lin" valueType="num">
                                      <p:cBhvr additive="base">
                                        <p:cTn id="43" dur="500" fill="hold"/>
                                        <p:tgtEl>
                                          <p:spTgt spid="76803"/>
                                        </p:tgtEl>
                                        <p:attrNameLst>
                                          <p:attrName>ppt_x</p:attrName>
                                        </p:attrNameLst>
                                      </p:cBhvr>
                                      <p:tavLst>
                                        <p:tav tm="0">
                                          <p:val>
                                            <p:strVal val="1+#ppt_w/2"/>
                                          </p:val>
                                        </p:tav>
                                        <p:tav tm="100000">
                                          <p:val>
                                            <p:strVal val="#ppt_x"/>
                                          </p:val>
                                        </p:tav>
                                      </p:tavLst>
                                    </p:anim>
                                    <p:anim calcmode="lin" valueType="num">
                                      <p:cBhvr additive="base">
                                        <p:cTn id="44" dur="500" fill="hold"/>
                                        <p:tgtEl>
                                          <p:spTgt spid="76803"/>
                                        </p:tgtEl>
                                        <p:attrNameLst>
                                          <p:attrName>ppt_y</p:attrName>
                                        </p:attrNameLst>
                                      </p:cBhvr>
                                      <p:tavLst>
                                        <p:tav tm="0">
                                          <p:val>
                                            <p:strVal val="#ppt_y"/>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1" fill="hold" grpId="0" nodeType="clickEffect">
                                  <p:stCondLst>
                                    <p:cond delay="0"/>
                                  </p:stCondLst>
                                  <p:childTnLst>
                                    <p:set>
                                      <p:cBhvr>
                                        <p:cTn id="48" dur="1" fill="hold">
                                          <p:stCondLst>
                                            <p:cond delay="0"/>
                                          </p:stCondLst>
                                        </p:cTn>
                                        <p:tgtEl>
                                          <p:spTgt spid="76804"/>
                                        </p:tgtEl>
                                        <p:attrNameLst>
                                          <p:attrName>style.visibility</p:attrName>
                                        </p:attrNameLst>
                                      </p:cBhvr>
                                      <p:to>
                                        <p:strVal val="visible"/>
                                      </p:to>
                                    </p:set>
                                    <p:anim calcmode="lin" valueType="num">
                                      <p:cBhvr additive="base">
                                        <p:cTn id="49" dur="500" fill="hold"/>
                                        <p:tgtEl>
                                          <p:spTgt spid="76804"/>
                                        </p:tgtEl>
                                        <p:attrNameLst>
                                          <p:attrName>ppt_x</p:attrName>
                                        </p:attrNameLst>
                                      </p:cBhvr>
                                      <p:tavLst>
                                        <p:tav tm="0">
                                          <p:val>
                                            <p:strVal val="#ppt_x"/>
                                          </p:val>
                                        </p:tav>
                                        <p:tav tm="100000">
                                          <p:val>
                                            <p:strVal val="#ppt_x"/>
                                          </p:val>
                                        </p:tav>
                                      </p:tavLst>
                                    </p:anim>
                                    <p:anim calcmode="lin" valueType="num">
                                      <p:cBhvr additive="base">
                                        <p:cTn id="50" dur="500" fill="hold"/>
                                        <p:tgtEl>
                                          <p:spTgt spid="76804"/>
                                        </p:tgtEl>
                                        <p:attrNameLst>
                                          <p:attrName>ppt_y</p:attrName>
                                        </p:attrNameLst>
                                      </p:cBhvr>
                                      <p:tavLst>
                                        <p:tav tm="0">
                                          <p:val>
                                            <p:strVal val="0-#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76805"/>
                                        </p:tgtEl>
                                        <p:attrNameLst>
                                          <p:attrName>style.visibility</p:attrName>
                                        </p:attrNameLst>
                                      </p:cBhvr>
                                      <p:to>
                                        <p:strVal val="visible"/>
                                      </p:to>
                                    </p:set>
                                    <p:anim calcmode="lin" valueType="num">
                                      <p:cBhvr additive="base">
                                        <p:cTn id="55" dur="500" fill="hold"/>
                                        <p:tgtEl>
                                          <p:spTgt spid="76805"/>
                                        </p:tgtEl>
                                        <p:attrNameLst>
                                          <p:attrName>ppt_x</p:attrName>
                                        </p:attrNameLst>
                                      </p:cBhvr>
                                      <p:tavLst>
                                        <p:tav tm="0">
                                          <p:val>
                                            <p:strVal val="#ppt_x"/>
                                          </p:val>
                                        </p:tav>
                                        <p:tav tm="100000">
                                          <p:val>
                                            <p:strVal val="#ppt_x"/>
                                          </p:val>
                                        </p:tav>
                                      </p:tavLst>
                                    </p:anim>
                                    <p:anim calcmode="lin" valueType="num">
                                      <p:cBhvr additive="base">
                                        <p:cTn id="56" dur="500" fill="hold"/>
                                        <p:tgtEl>
                                          <p:spTgt spid="76805"/>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4" presetClass="entr" presetSubtype="16" fill="hold" grpId="0" nodeType="clickEffect">
                                  <p:stCondLst>
                                    <p:cond delay="0"/>
                                  </p:stCondLst>
                                  <p:childTnLst>
                                    <p:set>
                                      <p:cBhvr>
                                        <p:cTn id="60" dur="1" fill="hold">
                                          <p:stCondLst>
                                            <p:cond delay="0"/>
                                          </p:stCondLst>
                                        </p:cTn>
                                        <p:tgtEl>
                                          <p:spTgt spid="76809"/>
                                        </p:tgtEl>
                                        <p:attrNameLst>
                                          <p:attrName>style.visibility</p:attrName>
                                        </p:attrNameLst>
                                      </p:cBhvr>
                                      <p:to>
                                        <p:strVal val="visible"/>
                                      </p:to>
                                    </p:set>
                                    <p:animEffect transition="in" filter="box(in)">
                                      <p:cBhvr>
                                        <p:cTn id="61" dur="500"/>
                                        <p:tgtEl>
                                          <p:spTgt spid="76809"/>
                                        </p:tgtEl>
                                      </p:cBhvr>
                                    </p:animEffect>
                                  </p:childTnLst>
                                </p:cTn>
                              </p:par>
                              <p:par>
                                <p:cTn id="62" presetID="4" presetClass="entr" presetSubtype="16" fill="hold" grpId="0" nodeType="withEffect">
                                  <p:stCondLst>
                                    <p:cond delay="0"/>
                                  </p:stCondLst>
                                  <p:childTnLst>
                                    <p:set>
                                      <p:cBhvr>
                                        <p:cTn id="63" dur="1" fill="hold">
                                          <p:stCondLst>
                                            <p:cond delay="0"/>
                                          </p:stCondLst>
                                        </p:cTn>
                                        <p:tgtEl>
                                          <p:spTgt spid="76815"/>
                                        </p:tgtEl>
                                        <p:attrNameLst>
                                          <p:attrName>style.visibility</p:attrName>
                                        </p:attrNameLst>
                                      </p:cBhvr>
                                      <p:to>
                                        <p:strVal val="visible"/>
                                      </p:to>
                                    </p:set>
                                    <p:animEffect transition="in" filter="box(in)">
                                      <p:cBhvr>
                                        <p:cTn id="64" dur="500"/>
                                        <p:tgtEl>
                                          <p:spTgt spid="76815"/>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4" presetClass="entr" presetSubtype="16" fill="hold" grpId="0" nodeType="clickEffect">
                                  <p:stCondLst>
                                    <p:cond delay="0"/>
                                  </p:stCondLst>
                                  <p:childTnLst>
                                    <p:set>
                                      <p:cBhvr>
                                        <p:cTn id="68" dur="1" fill="hold">
                                          <p:stCondLst>
                                            <p:cond delay="0"/>
                                          </p:stCondLst>
                                        </p:cTn>
                                        <p:tgtEl>
                                          <p:spTgt spid="76816"/>
                                        </p:tgtEl>
                                        <p:attrNameLst>
                                          <p:attrName>style.visibility</p:attrName>
                                        </p:attrNameLst>
                                      </p:cBhvr>
                                      <p:to>
                                        <p:strVal val="visible"/>
                                      </p:to>
                                    </p:set>
                                    <p:animEffect transition="in" filter="box(in)">
                                      <p:cBhvr>
                                        <p:cTn id="69" dur="500"/>
                                        <p:tgtEl>
                                          <p:spTgt spid="76816"/>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76808"/>
                                        </p:tgtEl>
                                        <p:attrNameLst>
                                          <p:attrName>style.visibility</p:attrName>
                                        </p:attrNameLst>
                                      </p:cBhvr>
                                      <p:to>
                                        <p:strVal val="visible"/>
                                      </p:to>
                                    </p:set>
                                    <p:animEffect transition="in" filter="box(in)">
                                      <p:cBhvr>
                                        <p:cTn id="72" dur="500"/>
                                        <p:tgtEl>
                                          <p:spTgt spid="76808"/>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4" presetClass="entr" presetSubtype="16" fill="hold" grpId="0" nodeType="clickEffect">
                                  <p:stCondLst>
                                    <p:cond delay="0"/>
                                  </p:stCondLst>
                                  <p:childTnLst>
                                    <p:set>
                                      <p:cBhvr>
                                        <p:cTn id="76" dur="1" fill="hold">
                                          <p:stCondLst>
                                            <p:cond delay="0"/>
                                          </p:stCondLst>
                                        </p:cTn>
                                        <p:tgtEl>
                                          <p:spTgt spid="76818"/>
                                        </p:tgtEl>
                                        <p:attrNameLst>
                                          <p:attrName>style.visibility</p:attrName>
                                        </p:attrNameLst>
                                      </p:cBhvr>
                                      <p:to>
                                        <p:strVal val="visible"/>
                                      </p:to>
                                    </p:set>
                                    <p:animEffect transition="in" filter="box(in)">
                                      <p:cBhvr>
                                        <p:cTn id="77" dur="500"/>
                                        <p:tgtEl>
                                          <p:spTgt spid="76818"/>
                                        </p:tgtEl>
                                      </p:cBhvr>
                                    </p:animEffect>
                                  </p:childTnLst>
                                </p:cTn>
                              </p:par>
                              <p:par>
                                <p:cTn id="78" presetID="4" presetClass="entr" presetSubtype="16" fill="hold" grpId="0" nodeType="withEffect">
                                  <p:stCondLst>
                                    <p:cond delay="0"/>
                                  </p:stCondLst>
                                  <p:childTnLst>
                                    <p:set>
                                      <p:cBhvr>
                                        <p:cTn id="79" dur="1" fill="hold">
                                          <p:stCondLst>
                                            <p:cond delay="0"/>
                                          </p:stCondLst>
                                        </p:cTn>
                                        <p:tgtEl>
                                          <p:spTgt spid="76806"/>
                                        </p:tgtEl>
                                        <p:attrNameLst>
                                          <p:attrName>style.visibility</p:attrName>
                                        </p:attrNameLst>
                                      </p:cBhvr>
                                      <p:to>
                                        <p:strVal val="visible"/>
                                      </p:to>
                                    </p:set>
                                    <p:animEffect transition="in" filter="box(in)">
                                      <p:cBhvr>
                                        <p:cTn id="80" dur="500"/>
                                        <p:tgtEl>
                                          <p:spTgt spid="76806"/>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4" presetClass="entr" presetSubtype="16" fill="hold" grpId="0" nodeType="clickEffect">
                                  <p:stCondLst>
                                    <p:cond delay="0"/>
                                  </p:stCondLst>
                                  <p:childTnLst>
                                    <p:set>
                                      <p:cBhvr>
                                        <p:cTn id="84" dur="1" fill="hold">
                                          <p:stCondLst>
                                            <p:cond delay="0"/>
                                          </p:stCondLst>
                                        </p:cTn>
                                        <p:tgtEl>
                                          <p:spTgt spid="76819"/>
                                        </p:tgtEl>
                                        <p:attrNameLst>
                                          <p:attrName>style.visibility</p:attrName>
                                        </p:attrNameLst>
                                      </p:cBhvr>
                                      <p:to>
                                        <p:strVal val="visible"/>
                                      </p:to>
                                    </p:set>
                                    <p:animEffect transition="in" filter="box(in)">
                                      <p:cBhvr>
                                        <p:cTn id="85" dur="500"/>
                                        <p:tgtEl>
                                          <p:spTgt spid="76819"/>
                                        </p:tgtEl>
                                      </p:cBhvr>
                                    </p:animEffect>
                                  </p:childTnLst>
                                </p:cTn>
                              </p:par>
                              <p:par>
                                <p:cTn id="86" presetID="4" presetClass="entr" presetSubtype="16" fill="hold" grpId="0" nodeType="withEffect">
                                  <p:stCondLst>
                                    <p:cond delay="0"/>
                                  </p:stCondLst>
                                  <p:childTnLst>
                                    <p:set>
                                      <p:cBhvr>
                                        <p:cTn id="87" dur="1" fill="hold">
                                          <p:stCondLst>
                                            <p:cond delay="0"/>
                                          </p:stCondLst>
                                        </p:cTn>
                                        <p:tgtEl>
                                          <p:spTgt spid="76817"/>
                                        </p:tgtEl>
                                        <p:attrNameLst>
                                          <p:attrName>style.visibility</p:attrName>
                                        </p:attrNameLst>
                                      </p:cBhvr>
                                      <p:to>
                                        <p:strVal val="visible"/>
                                      </p:to>
                                    </p:set>
                                    <p:animEffect transition="in" filter="box(in)">
                                      <p:cBhvr>
                                        <p:cTn id="88" dur="500"/>
                                        <p:tgtEl>
                                          <p:spTgt spid="76817"/>
                                        </p:tgtEl>
                                      </p:cBhvr>
                                    </p:animEffect>
                                  </p:childTnLst>
                                </p:cTn>
                              </p:par>
                            </p:childTnLst>
                          </p:cTn>
                        </p:par>
                      </p:childTnLst>
                    </p:cTn>
                  </p:par>
                  <p:par>
                    <p:cTn id="89" fill="hold" nodeType="clickPar">
                      <p:stCondLst>
                        <p:cond delay="indefinite"/>
                      </p:stCondLst>
                      <p:childTnLst>
                        <p:par>
                          <p:cTn id="90" fill="hold" nodeType="withGroup">
                            <p:stCondLst>
                              <p:cond delay="0"/>
                            </p:stCondLst>
                            <p:childTnLst>
                              <p:par>
                                <p:cTn id="91" presetID="4" presetClass="entr" presetSubtype="16" fill="hold" grpId="1" nodeType="clickEffect">
                                  <p:stCondLst>
                                    <p:cond delay="0"/>
                                  </p:stCondLst>
                                  <p:childTnLst>
                                    <p:set>
                                      <p:cBhvr>
                                        <p:cTn id="92" dur="1" fill="hold">
                                          <p:stCondLst>
                                            <p:cond delay="0"/>
                                          </p:stCondLst>
                                        </p:cTn>
                                        <p:tgtEl>
                                          <p:spTgt spid="76819"/>
                                        </p:tgtEl>
                                        <p:attrNameLst>
                                          <p:attrName>style.visibility</p:attrName>
                                        </p:attrNameLst>
                                      </p:cBhvr>
                                      <p:to>
                                        <p:strVal val="visible"/>
                                      </p:to>
                                    </p:set>
                                    <p:animEffect transition="in" filter="box(in)">
                                      <p:cBhvr>
                                        <p:cTn id="93" dur="500"/>
                                        <p:tgtEl>
                                          <p:spTgt spid="76819"/>
                                        </p:tgtEl>
                                      </p:cBhvr>
                                    </p:animEffect>
                                  </p:childTnLst>
                                </p:cTn>
                              </p:par>
                              <p:par>
                                <p:cTn id="94" presetID="4" presetClass="entr" presetSubtype="16" fill="hold" grpId="1" nodeType="withEffect">
                                  <p:stCondLst>
                                    <p:cond delay="0"/>
                                  </p:stCondLst>
                                  <p:childTnLst>
                                    <p:set>
                                      <p:cBhvr>
                                        <p:cTn id="95" dur="1" fill="hold">
                                          <p:stCondLst>
                                            <p:cond delay="0"/>
                                          </p:stCondLst>
                                        </p:cTn>
                                        <p:tgtEl>
                                          <p:spTgt spid="76817"/>
                                        </p:tgtEl>
                                        <p:attrNameLst>
                                          <p:attrName>style.visibility</p:attrName>
                                        </p:attrNameLst>
                                      </p:cBhvr>
                                      <p:to>
                                        <p:strVal val="visible"/>
                                      </p:to>
                                    </p:set>
                                    <p:animEffect transition="in" filter="box(in)">
                                      <p:cBhvr>
                                        <p:cTn id="96" dur="500"/>
                                        <p:tgtEl>
                                          <p:spTgt spid="76817"/>
                                        </p:tgtEl>
                                      </p:cBhvr>
                                    </p:animEffect>
                                  </p:childTnLst>
                                </p:cTn>
                              </p:par>
                              <p:par>
                                <p:cTn id="97" presetID="4" presetClass="entr" presetSubtype="16" fill="hold" grpId="0" nodeType="withEffect">
                                  <p:stCondLst>
                                    <p:cond delay="0"/>
                                  </p:stCondLst>
                                  <p:childTnLst>
                                    <p:set>
                                      <p:cBhvr>
                                        <p:cTn id="98" dur="1" fill="hold">
                                          <p:stCondLst>
                                            <p:cond delay="0"/>
                                          </p:stCondLst>
                                        </p:cTn>
                                        <p:tgtEl>
                                          <p:spTgt spid="76820"/>
                                        </p:tgtEl>
                                        <p:attrNameLst>
                                          <p:attrName>style.visibility</p:attrName>
                                        </p:attrNameLst>
                                      </p:cBhvr>
                                      <p:to>
                                        <p:strVal val="visible"/>
                                      </p:to>
                                    </p:set>
                                    <p:animEffect transition="in" filter="box(in)">
                                      <p:cBhvr>
                                        <p:cTn id="99" dur="500"/>
                                        <p:tgtEl>
                                          <p:spTgt spid="76820"/>
                                        </p:tgtEl>
                                      </p:cBhvr>
                                    </p:animEffect>
                                  </p:childTnLst>
                                </p:cTn>
                              </p:par>
                              <p:par>
                                <p:cTn id="100" presetID="4" presetClass="entr" presetSubtype="16" fill="hold" grpId="0" nodeType="withEffect">
                                  <p:stCondLst>
                                    <p:cond delay="0"/>
                                  </p:stCondLst>
                                  <p:childTnLst>
                                    <p:set>
                                      <p:cBhvr>
                                        <p:cTn id="101" dur="1" fill="hold">
                                          <p:stCondLst>
                                            <p:cond delay="0"/>
                                          </p:stCondLst>
                                        </p:cTn>
                                        <p:tgtEl>
                                          <p:spTgt spid="76823"/>
                                        </p:tgtEl>
                                        <p:attrNameLst>
                                          <p:attrName>style.visibility</p:attrName>
                                        </p:attrNameLst>
                                      </p:cBhvr>
                                      <p:to>
                                        <p:strVal val="visible"/>
                                      </p:to>
                                    </p:set>
                                    <p:animEffect transition="in" filter="box(in)">
                                      <p:cBhvr>
                                        <p:cTn id="102" dur="500"/>
                                        <p:tgtEl>
                                          <p:spTgt spid="76823"/>
                                        </p:tgtEl>
                                      </p:cBhvr>
                                    </p:animEffect>
                                  </p:childTnLst>
                                </p:cTn>
                              </p:par>
                              <p:par>
                                <p:cTn id="103" presetID="4" presetClass="entr" presetSubtype="16" fill="hold" grpId="0" nodeType="withEffect">
                                  <p:stCondLst>
                                    <p:cond delay="0"/>
                                  </p:stCondLst>
                                  <p:childTnLst>
                                    <p:set>
                                      <p:cBhvr>
                                        <p:cTn id="104" dur="1" fill="hold">
                                          <p:stCondLst>
                                            <p:cond delay="0"/>
                                          </p:stCondLst>
                                        </p:cTn>
                                        <p:tgtEl>
                                          <p:spTgt spid="76822"/>
                                        </p:tgtEl>
                                        <p:attrNameLst>
                                          <p:attrName>style.visibility</p:attrName>
                                        </p:attrNameLst>
                                      </p:cBhvr>
                                      <p:to>
                                        <p:strVal val="visible"/>
                                      </p:to>
                                    </p:set>
                                    <p:animEffect transition="in" filter="box(in)">
                                      <p:cBhvr>
                                        <p:cTn id="105" dur="500"/>
                                        <p:tgtEl>
                                          <p:spTgt spid="768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animBg="1"/>
      <p:bldP spid="76804" grpId="0" animBg="1"/>
      <p:bldP spid="76805" grpId="0" animBg="1"/>
      <p:bldP spid="76806" grpId="0"/>
      <p:bldP spid="76807" grpId="0" animBg="1"/>
      <p:bldP spid="76808" grpId="0"/>
      <p:bldP spid="76809" grpId="0"/>
      <p:bldP spid="76810" grpId="0" animBg="1"/>
      <p:bldP spid="76811" grpId="0" animBg="1"/>
      <p:bldP spid="76812" grpId="0" animBg="1"/>
      <p:bldP spid="76813" grpId="0" animBg="1"/>
      <p:bldP spid="76815" grpId="0" animBg="1"/>
      <p:bldP spid="76816" grpId="0" animBg="1"/>
      <p:bldP spid="76817" grpId="0" animBg="1"/>
      <p:bldP spid="76817" grpId="1" animBg="1"/>
      <p:bldP spid="76818" grpId="0" animBg="1"/>
      <p:bldP spid="76819" grpId="0"/>
      <p:bldP spid="76819" grpId="1"/>
      <p:bldP spid="76820" grpId="0" animBg="1"/>
      <p:bldP spid="76821" grpId="0" animBg="1"/>
      <p:bldP spid="76822" grpId="0" animBg="1"/>
      <p:bldP spid="7682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en-US" altLang="en-US" smtClean="0"/>
          </a:p>
        </p:txBody>
      </p:sp>
      <p:sp>
        <p:nvSpPr>
          <p:cNvPr id="24579" name="Rectangle 3"/>
          <p:cNvSpPr>
            <a:spLocks noGrp="1" noChangeArrowheads="1"/>
          </p:cNvSpPr>
          <p:nvPr>
            <p:ph type="body" idx="1"/>
          </p:nvPr>
        </p:nvSpPr>
        <p:spPr/>
        <p:txBody>
          <a:bodyPr/>
          <a:lstStyle/>
          <a:p>
            <a:pPr eaLnBrk="1" hangingPunct="1"/>
            <a:endParaRPr lang="en-US" altLang="en-US" smtClean="0"/>
          </a:p>
        </p:txBody>
      </p:sp>
      <p:graphicFrame>
        <p:nvGraphicFramePr>
          <p:cNvPr id="24580" name="Object 2"/>
          <p:cNvGraphicFramePr>
            <a:graphicFrameLocks noChangeAspect="1"/>
          </p:cNvGraphicFramePr>
          <p:nvPr/>
        </p:nvGraphicFramePr>
        <p:xfrm>
          <a:off x="0" y="0"/>
          <a:ext cx="9144000" cy="5495925"/>
        </p:xfrm>
        <a:graphic>
          <a:graphicData uri="http://schemas.openxmlformats.org/presentationml/2006/ole">
            <mc:AlternateContent xmlns:mc="http://schemas.openxmlformats.org/markup-compatibility/2006">
              <mc:Choice xmlns:v="urn:schemas-microsoft-com:vml" Requires="v">
                <p:oleObj spid="_x0000_s13326" name="Chart" r:id="rId3" imgW="4762500" imgH="4762500" progId="QuattroPro.Chart">
                  <p:embed/>
                </p:oleObj>
              </mc:Choice>
              <mc:Fallback>
                <p:oleObj name="Chart" r:id="rId3" imgW="4762500" imgH="4762500" progId="QuattroPro.Chart">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44000" cy="5495925"/>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81" name="Text Box 5"/>
          <p:cNvSpPr txBox="1">
            <a:spLocks noChangeArrowheads="1"/>
          </p:cNvSpPr>
          <p:nvPr/>
        </p:nvSpPr>
        <p:spPr bwMode="auto">
          <a:xfrm>
            <a:off x="304800" y="5334000"/>
            <a:ext cx="8458200" cy="1069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a:latin typeface="Arial Unicode MS" pitchFamily="34" charset="-128"/>
              </a:rPr>
              <a:t>Fig 5.7. Explained Variance (EV) as a function of mode (m=1,25) for seasonal mean (JFM) Z500, 20N-90N, 1948-2005. Shown are both EV(m) (scale on the left, triangles) and cumulative EV(m) (scale on the right, squares). Red lines are for EOF, and blue and green for EOT and alternative EOT respectively. </a:t>
            </a:r>
          </a:p>
        </p:txBody>
      </p:sp>
    </p:spTree>
    <p:extLst>
      <p:ext uri="{BB962C8B-B14F-4D97-AF65-F5344CB8AC3E}">
        <p14:creationId xmlns:p14="http://schemas.microsoft.com/office/powerpoint/2010/main" val="17517214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examples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075515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endParaRPr lang="en-US" altLang="en-US" smtClean="0"/>
          </a:p>
        </p:txBody>
      </p:sp>
      <p:sp>
        <p:nvSpPr>
          <p:cNvPr id="25603" name="Rectangle 3"/>
          <p:cNvSpPr>
            <a:spLocks noGrp="1" noChangeArrowheads="1"/>
          </p:cNvSpPr>
          <p:nvPr>
            <p:ph type="body" idx="1"/>
          </p:nvPr>
        </p:nvSpPr>
        <p:spPr/>
        <p:txBody>
          <a:bodyPr/>
          <a:lstStyle/>
          <a:p>
            <a:pPr eaLnBrk="1" hangingPunct="1"/>
            <a:endParaRPr lang="en-US" altLang="en-US" smtClean="0"/>
          </a:p>
        </p:txBody>
      </p:sp>
      <p:sp>
        <p:nvSpPr>
          <p:cNvPr id="25604" name="Text Box 6"/>
          <p:cNvSpPr txBox="1">
            <a:spLocks noChangeArrowheads="1"/>
          </p:cNvSpPr>
          <p:nvPr/>
        </p:nvSpPr>
        <p:spPr bwMode="auto">
          <a:xfrm>
            <a:off x="5867400" y="990600"/>
            <a:ext cx="2819400" cy="347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sz="1800"/>
              <a:t>Fig.5.8 Display of  four leading EOFs for seasonal (OND) mean SST. Shown are the maps on the left and the time series on the right. Contours every 1C, and a color scheme as indicated by the bar. Data source: NCEP Global Reanalysis. Period 1948-2004. Domain 45S-45N</a:t>
            </a:r>
          </a:p>
          <a:p>
            <a:pPr eaLnBrk="1" hangingPunct="1">
              <a:spcBef>
                <a:spcPct val="50000"/>
              </a:spcBef>
            </a:pPr>
            <a:endParaRPr lang="en-US" altLang="en-US"/>
          </a:p>
        </p:txBody>
      </p:sp>
      <p:pic>
        <p:nvPicPr>
          <p:cNvPr id="25605" name="Picture 8" descr="ssteo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0"/>
            <a:ext cx="5732463"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45971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2400"/>
            <a:ext cx="8382000" cy="2862322"/>
          </a:xfrm>
          <a:prstGeom prst="rect">
            <a:avLst/>
          </a:prstGeom>
        </p:spPr>
        <p:txBody>
          <a:bodyPr wrap="square">
            <a:spAutoFit/>
          </a:bodyPr>
          <a:lstStyle/>
          <a:p>
            <a:r>
              <a:rPr lang="en-US" b="1" dirty="0">
                <a:solidFill>
                  <a:srgbClr val="FF0000"/>
                </a:solidFill>
              </a:rPr>
              <a:t>5.1 Methods and </a:t>
            </a:r>
            <a:r>
              <a:rPr lang="en-US" b="1" dirty="0" smtClean="0">
                <a:solidFill>
                  <a:srgbClr val="FF0000"/>
                </a:solidFill>
              </a:rPr>
              <a:t>definitions</a:t>
            </a:r>
          </a:p>
          <a:p>
            <a:endParaRPr lang="en-US" dirty="0">
              <a:solidFill>
                <a:srgbClr val="FF0000"/>
              </a:solidFill>
            </a:endParaRPr>
          </a:p>
          <a:p>
            <a:r>
              <a:rPr lang="en-US" b="1" dirty="0">
                <a:solidFill>
                  <a:srgbClr val="FF0000"/>
                </a:solidFill>
              </a:rPr>
              <a:t>5.1.1 Working definition:</a:t>
            </a:r>
            <a:endParaRPr lang="en-US" dirty="0">
              <a:solidFill>
                <a:srgbClr val="FF0000"/>
              </a:solidFill>
            </a:endParaRPr>
          </a:p>
          <a:p>
            <a:r>
              <a:rPr lang="en-US" dirty="0"/>
              <a:t>Here we cite </a:t>
            </a:r>
            <a:r>
              <a:rPr lang="en-US" dirty="0" err="1"/>
              <a:t>Jolliffe</a:t>
            </a:r>
            <a:r>
              <a:rPr lang="en-US" dirty="0"/>
              <a:t> (2002, p 1). “The central idea of principal component analysis (PCA) is to reduce the dimensionality of a data set consisting of a large number of interrelated variables, while retaining as much as possible of the variation present in the data set. This is achieved by transforming to a new set of variables, the principle components, which are uncorrelated, and which are ordered so that the first </a:t>
            </a:r>
            <a:r>
              <a:rPr lang="en-US" i="1" dirty="0"/>
              <a:t>few</a:t>
            </a:r>
            <a:r>
              <a:rPr lang="en-US" dirty="0"/>
              <a:t> retain most of the variation present in all of the original variables.”  The italics are </a:t>
            </a:r>
            <a:r>
              <a:rPr lang="en-US" dirty="0" err="1"/>
              <a:t>Jolliffe’s</a:t>
            </a:r>
            <a:r>
              <a:rPr lang="en-US" dirty="0"/>
              <a:t>. PCA and EOF analysis is the same.</a:t>
            </a:r>
          </a:p>
        </p:txBody>
      </p:sp>
    </p:spTree>
    <p:extLst>
      <p:ext uri="{BB962C8B-B14F-4D97-AF65-F5344CB8AC3E}">
        <p14:creationId xmlns:p14="http://schemas.microsoft.com/office/powerpoint/2010/main" val="40158413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psi500eof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990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Text Box 4"/>
          <p:cNvSpPr txBox="1">
            <a:spLocks noChangeArrowheads="1"/>
          </p:cNvSpPr>
          <p:nvPr/>
        </p:nvSpPr>
        <p:spPr bwMode="auto">
          <a:xfrm>
            <a:off x="5715000" y="457200"/>
            <a:ext cx="34290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endParaRPr lang="en-US" altLang="en-US"/>
          </a:p>
        </p:txBody>
      </p:sp>
      <p:sp>
        <p:nvSpPr>
          <p:cNvPr id="26628" name="Text Box 7"/>
          <p:cNvSpPr txBox="1">
            <a:spLocks noChangeArrowheads="1"/>
          </p:cNvSpPr>
          <p:nvPr/>
        </p:nvSpPr>
        <p:spPr bwMode="auto">
          <a:xfrm>
            <a:off x="6156325" y="1890713"/>
            <a:ext cx="184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endParaRPr lang="en-US" altLang="en-US"/>
          </a:p>
        </p:txBody>
      </p:sp>
      <p:sp>
        <p:nvSpPr>
          <p:cNvPr id="26629" name="Text Box 9"/>
          <p:cNvSpPr txBox="1">
            <a:spLocks noChangeArrowheads="1"/>
          </p:cNvSpPr>
          <p:nvPr/>
        </p:nvSpPr>
        <p:spPr bwMode="auto">
          <a:xfrm>
            <a:off x="6172200" y="1447800"/>
            <a:ext cx="25908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endParaRPr lang="en-US" altLang="en-US"/>
          </a:p>
        </p:txBody>
      </p:sp>
      <p:sp>
        <p:nvSpPr>
          <p:cNvPr id="26630" name="Rectangle 11"/>
          <p:cNvSpPr>
            <a:spLocks noChangeArrowheads="1"/>
          </p:cNvSpPr>
          <p:nvPr/>
        </p:nvSpPr>
        <p:spPr bwMode="auto">
          <a:xfrm>
            <a:off x="5486400" y="838200"/>
            <a:ext cx="3200400" cy="3662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Times New Roman" pitchFamily="18" charset="0"/>
                <a:ea typeface="MS PGothic" pitchFamily="34" charset="-128"/>
              </a:defRPr>
            </a:lvl1pPr>
            <a:lvl2pPr marL="742950" indent="-285750" eaLnBrk="0" hangingPunct="0">
              <a:defRPr sz="1600">
                <a:solidFill>
                  <a:schemeClr val="tx1"/>
                </a:solidFill>
                <a:latin typeface="Times New Roman" pitchFamily="18" charset="0"/>
                <a:ea typeface="MS PGothic" pitchFamily="34" charset="-128"/>
              </a:defRPr>
            </a:lvl2pPr>
            <a:lvl3pPr marL="1143000" indent="-228600" eaLnBrk="0" hangingPunct="0">
              <a:defRPr sz="1600">
                <a:solidFill>
                  <a:schemeClr val="tx1"/>
                </a:solidFill>
                <a:latin typeface="Times New Roman" pitchFamily="18" charset="0"/>
                <a:ea typeface="MS PGothic" pitchFamily="34" charset="-128"/>
              </a:defRPr>
            </a:lvl3pPr>
            <a:lvl4pPr marL="1600200" indent="-228600" eaLnBrk="0" hangingPunct="0">
              <a:defRPr sz="1600">
                <a:solidFill>
                  <a:schemeClr val="tx1"/>
                </a:solidFill>
                <a:latin typeface="Times New Roman" pitchFamily="18" charset="0"/>
                <a:ea typeface="MS PGothic" pitchFamily="34" charset="-128"/>
              </a:defRPr>
            </a:lvl4pPr>
            <a:lvl5pPr marL="2057400" indent="-228600" eaLnBrk="0" hangingPunct="0">
              <a:defRPr sz="1600">
                <a:solidFill>
                  <a:schemeClr val="tx1"/>
                </a:solidFill>
                <a:latin typeface="Times New Roman" pitchFamily="18" charset="0"/>
                <a:ea typeface="MS PGothic" pitchFamily="34" charset="-128"/>
              </a:defRPr>
            </a:lvl5pPr>
            <a:lvl6pPr marL="25146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6pPr>
            <a:lvl7pPr marL="29718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7pPr>
            <a:lvl8pPr marL="34290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8pPr>
            <a:lvl9pPr marL="3886200" indent="-228600" algn="ctr" eaLnBrk="0" fontAlgn="base" hangingPunct="0">
              <a:spcBef>
                <a:spcPct val="0"/>
              </a:spcBef>
              <a:spcAft>
                <a:spcPct val="0"/>
              </a:spcAft>
              <a:defRPr sz="1600">
                <a:solidFill>
                  <a:schemeClr val="tx1"/>
                </a:solidFill>
                <a:latin typeface="Times New Roman" pitchFamily="18" charset="0"/>
                <a:ea typeface="MS PGothic" pitchFamily="34" charset="-128"/>
              </a:defRPr>
            </a:lvl9pPr>
          </a:lstStyle>
          <a:p>
            <a:pPr eaLnBrk="1" hangingPunct="1">
              <a:spcBef>
                <a:spcPct val="50000"/>
              </a:spcBef>
            </a:pPr>
            <a:r>
              <a:rPr lang="en-US" altLang="en-US" sz="1800"/>
              <a:t>Fig.5.9 Display of  four leading EOFs for seasonal (JFM) mean 500 mb streamfunction. Shown are the maps and the time series. A postprocessing is applied, see Appendix I, such that the physical units (m*m/s) are in the time series, and the maps have norm=1. Contours every 0.2, starting contours +/- 0.1. Data source: NCEP Global Reanalysis. Period 1948-2005. Domain 20N-90N</a:t>
            </a:r>
          </a:p>
        </p:txBody>
      </p:sp>
    </p:spTree>
    <p:extLst>
      <p:ext uri="{BB962C8B-B14F-4D97-AF65-F5344CB8AC3E}">
        <p14:creationId xmlns:p14="http://schemas.microsoft.com/office/powerpoint/2010/main" val="3163190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www.cpc.ncep.noaa.gov/products/people/wd51hd/ake/VV500eof.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5296902"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6172200" y="1371600"/>
            <a:ext cx="1855764" cy="369332"/>
          </a:xfrm>
          <a:prstGeom prst="rect">
            <a:avLst/>
          </a:prstGeom>
          <a:noFill/>
        </p:spPr>
        <p:txBody>
          <a:bodyPr wrap="none" rtlCol="0">
            <a:spAutoFit/>
          </a:bodyPr>
          <a:lstStyle/>
          <a:p>
            <a:r>
              <a:rPr lang="en-US" dirty="0" smtClean="0"/>
              <a:t>The prettiest EOF.</a:t>
            </a:r>
            <a:endParaRPr lang="en-US" dirty="0"/>
          </a:p>
        </p:txBody>
      </p:sp>
    </p:spTree>
    <p:extLst>
      <p:ext uri="{BB962C8B-B14F-4D97-AF65-F5344CB8AC3E}">
        <p14:creationId xmlns:p14="http://schemas.microsoft.com/office/powerpoint/2010/main" val="22247908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simplifications</a:t>
            </a:r>
            <a:endParaRPr lang="en-US" dirty="0"/>
          </a:p>
        </p:txBody>
      </p:sp>
      <p:sp>
        <p:nvSpPr>
          <p:cNvPr id="3" name="Content Placeholder 2"/>
          <p:cNvSpPr>
            <a:spLocks noGrp="1"/>
          </p:cNvSpPr>
          <p:nvPr>
            <p:ph idx="1"/>
          </p:nvPr>
        </p:nvSpPr>
        <p:spPr/>
        <p:txBody>
          <a:bodyPr/>
          <a:lstStyle/>
          <a:p>
            <a:r>
              <a:rPr lang="en-US" dirty="0" smtClean="0"/>
              <a:t>Why simplify?</a:t>
            </a:r>
          </a:p>
          <a:p>
            <a:r>
              <a:rPr lang="en-US" dirty="0" smtClean="0"/>
              <a:t>Rotated EOF</a:t>
            </a:r>
          </a:p>
          <a:p>
            <a:r>
              <a:rPr lang="en-US" dirty="0" smtClean="0"/>
              <a:t>EOT, EOT-alternative</a:t>
            </a:r>
          </a:p>
          <a:p>
            <a:r>
              <a:rPr lang="en-US" dirty="0" smtClean="0"/>
              <a:t>Surgical patches.</a:t>
            </a:r>
            <a:endParaRPr lang="en-US" dirty="0"/>
          </a:p>
        </p:txBody>
      </p:sp>
    </p:spTree>
    <p:extLst>
      <p:ext uri="{BB962C8B-B14F-4D97-AF65-F5344CB8AC3E}">
        <p14:creationId xmlns:p14="http://schemas.microsoft.com/office/powerpoint/2010/main" val="39910340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a:t>
            </a:r>
            <a:endParaRPr lang="en-US" dirty="0"/>
          </a:p>
        </p:txBody>
      </p:sp>
      <p:sp>
        <p:nvSpPr>
          <p:cNvPr id="3" name="Content Placeholder 2"/>
          <p:cNvSpPr>
            <a:spLocks noGrp="1"/>
          </p:cNvSpPr>
          <p:nvPr>
            <p:ph idx="1"/>
          </p:nvPr>
        </p:nvSpPr>
        <p:spPr/>
        <p:txBody>
          <a:bodyPr/>
          <a:lstStyle/>
          <a:p>
            <a:r>
              <a:rPr lang="en-US" dirty="0" smtClean="0"/>
              <a:t>Complex EOF</a:t>
            </a:r>
          </a:p>
          <a:p>
            <a:r>
              <a:rPr lang="en-US" dirty="0" smtClean="0"/>
              <a:t>Extended or joint EOF</a:t>
            </a:r>
          </a:p>
          <a:p>
            <a:r>
              <a:rPr lang="en-US" dirty="0" smtClean="0"/>
              <a:t>Cross-data-sets empirical orthogonal …., come listen April 23.</a:t>
            </a:r>
            <a:endParaRPr lang="en-US" dirty="0"/>
          </a:p>
        </p:txBody>
      </p:sp>
    </p:spTree>
    <p:extLst>
      <p:ext uri="{BB962C8B-B14F-4D97-AF65-F5344CB8AC3E}">
        <p14:creationId xmlns:p14="http://schemas.microsoft.com/office/powerpoint/2010/main" val="7188230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misunderstandings</a:t>
            </a:r>
            <a:endParaRPr lang="en-US" dirty="0"/>
          </a:p>
        </p:txBody>
      </p:sp>
      <p:sp>
        <p:nvSpPr>
          <p:cNvPr id="3" name="Content Placeholder 2"/>
          <p:cNvSpPr>
            <a:spLocks noGrp="1"/>
          </p:cNvSpPr>
          <p:nvPr>
            <p:ph idx="1"/>
          </p:nvPr>
        </p:nvSpPr>
        <p:spPr/>
        <p:txBody>
          <a:bodyPr/>
          <a:lstStyle/>
          <a:p>
            <a:r>
              <a:rPr lang="en-US" dirty="0" smtClean="0"/>
              <a:t>EOF are </a:t>
            </a:r>
            <a:r>
              <a:rPr lang="en-US" dirty="0" err="1" smtClean="0"/>
              <a:t>eigen</a:t>
            </a:r>
            <a:r>
              <a:rPr lang="en-US" dirty="0" smtClean="0"/>
              <a:t> vectors</a:t>
            </a:r>
          </a:p>
          <a:p>
            <a:r>
              <a:rPr lang="en-US" dirty="0" smtClean="0"/>
              <a:t>EOF can only do standing patterns</a:t>
            </a:r>
          </a:p>
          <a:p>
            <a:r>
              <a:rPr lang="en-US" dirty="0" smtClean="0"/>
              <a:t>The 1</a:t>
            </a:r>
            <a:r>
              <a:rPr lang="en-US" baseline="30000" dirty="0" smtClean="0"/>
              <a:t>st</a:t>
            </a:r>
            <a:r>
              <a:rPr lang="en-US" dirty="0" smtClean="0"/>
              <a:t> EOF ‘escapes’ disadvantages of having to be orthogonal to the rest</a:t>
            </a:r>
          </a:p>
          <a:p>
            <a:r>
              <a:rPr lang="en-US" dirty="0" smtClean="0"/>
              <a:t>EOF procedure forces La Nina to be exact opposite to El Nino</a:t>
            </a:r>
          </a:p>
          <a:p>
            <a:r>
              <a:rPr lang="en-US" dirty="0" smtClean="0"/>
              <a:t> </a:t>
            </a:r>
          </a:p>
          <a:p>
            <a:endParaRPr lang="en-US" dirty="0" smtClean="0"/>
          </a:p>
          <a:p>
            <a:endParaRPr lang="en-US" dirty="0"/>
          </a:p>
        </p:txBody>
      </p:sp>
    </p:spTree>
    <p:extLst>
      <p:ext uri="{BB962C8B-B14F-4D97-AF65-F5344CB8AC3E}">
        <p14:creationId xmlns:p14="http://schemas.microsoft.com/office/powerpoint/2010/main" val="9109816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Finally, how to calculate EOFs?</a:t>
            </a:r>
            <a:endParaRPr lang="en-US" dirty="0"/>
          </a:p>
        </p:txBody>
      </p:sp>
      <p:sp>
        <p:nvSpPr>
          <p:cNvPr id="3" name="Content Placeholder 2"/>
          <p:cNvSpPr>
            <a:spLocks noGrp="1"/>
          </p:cNvSpPr>
          <p:nvPr>
            <p:ph idx="1"/>
          </p:nvPr>
        </p:nvSpPr>
        <p:spPr/>
        <p:txBody>
          <a:bodyPr>
            <a:normAutofit lnSpcReduction="10000"/>
          </a:bodyPr>
          <a:lstStyle/>
          <a:p>
            <a:r>
              <a:rPr lang="en-US" dirty="0" smtClean="0"/>
              <a:t>Standard packages will follow the covariance matrix approach. This has limits, mainly CPU limits. How about doing 10**17 multiplications?</a:t>
            </a:r>
          </a:p>
          <a:p>
            <a:r>
              <a:rPr lang="en-US" dirty="0" smtClean="0"/>
              <a:t>Van den </a:t>
            </a:r>
            <a:r>
              <a:rPr lang="en-US" dirty="0" err="1" smtClean="0"/>
              <a:t>Dool</a:t>
            </a:r>
            <a:r>
              <a:rPr lang="en-US" dirty="0" smtClean="0"/>
              <a:t> et al(2000) describes an iteration which avoids filling the covariance matrix altogether, even if it uses properties of Q/</a:t>
            </a:r>
            <a:r>
              <a:rPr lang="en-US" dirty="0" err="1" smtClean="0"/>
              <a:t>Q</a:t>
            </a:r>
            <a:r>
              <a:rPr lang="en-US" baseline="-25000" dirty="0" err="1" smtClean="0"/>
              <a:t>a</a:t>
            </a:r>
            <a:r>
              <a:rPr lang="en-US" baseline="-25000" dirty="0" smtClean="0"/>
              <a:t> </a:t>
            </a:r>
            <a:r>
              <a:rPr lang="en-US" dirty="0" smtClean="0"/>
              <a:t> . This is useful and extremely simple. Especially useful for LARGE data sets.</a:t>
            </a:r>
            <a:endParaRPr lang="en-US" baseline="-25000" dirty="0"/>
          </a:p>
        </p:txBody>
      </p:sp>
    </p:spTree>
    <p:extLst>
      <p:ext uri="{BB962C8B-B14F-4D97-AF65-F5344CB8AC3E}">
        <p14:creationId xmlns:p14="http://schemas.microsoft.com/office/powerpoint/2010/main" val="307894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title"/>
          </p:nvPr>
        </p:nvSpPr>
        <p:spPr>
          <a:xfrm>
            <a:off x="0" y="274638"/>
            <a:ext cx="9144000" cy="5059362"/>
          </a:xfrm>
        </p:spPr>
        <p:txBody>
          <a:bodyPr/>
          <a:lstStyle/>
          <a:p>
            <a:pPr eaLnBrk="1" hangingPunct="1"/>
            <a:r>
              <a:rPr lang="en-US" altLang="en-US" sz="4800" smtClean="0">
                <a:ea typeface="ＭＳ Ｐゴシック" pitchFamily="34" charset="-128"/>
              </a:rPr>
              <a:t>Significant Advance in Calculating EOF From a </a:t>
            </a:r>
            <a:r>
              <a:rPr lang="en-US" altLang="en-US" sz="4800" smtClean="0">
                <a:solidFill>
                  <a:srgbClr val="FF0000"/>
                </a:solidFill>
                <a:ea typeface="ＭＳ Ｐゴシック" pitchFamily="34" charset="-128"/>
              </a:rPr>
              <a:t>Very Large </a:t>
            </a:r>
            <a:r>
              <a:rPr lang="en-US" altLang="en-US" sz="4800" smtClean="0">
                <a:ea typeface="ＭＳ Ｐゴシック" pitchFamily="34" charset="-128"/>
              </a:rPr>
              <a:t>Data set.</a:t>
            </a:r>
            <a:br>
              <a:rPr lang="en-US" altLang="en-US" sz="4800" smtClean="0">
                <a:ea typeface="ＭＳ Ｐゴシック" pitchFamily="34" charset="-128"/>
              </a:rPr>
            </a:br>
            <a:r>
              <a:rPr lang="en-US" altLang="en-US" smtClean="0">
                <a:ea typeface="ＭＳ Ｐゴシック" pitchFamily="34" charset="-128"/>
              </a:rPr>
              <a:t/>
            </a:r>
            <a:br>
              <a:rPr lang="en-US" altLang="en-US" smtClean="0">
                <a:ea typeface="ＭＳ Ｐゴシック" pitchFamily="34" charset="-128"/>
              </a:rPr>
            </a:br>
            <a:r>
              <a:rPr lang="en-US" altLang="en-US" sz="7200" smtClean="0">
                <a:ea typeface="ＭＳ Ｐゴシック" pitchFamily="34" charset="-128"/>
              </a:rPr>
              <a:t>Huug van den Dool</a:t>
            </a:r>
            <a:br>
              <a:rPr lang="en-US" altLang="en-US" sz="7200" smtClean="0">
                <a:ea typeface="ＭＳ Ｐゴシック" pitchFamily="34" charset="-128"/>
              </a:rPr>
            </a:br>
            <a:r>
              <a:rPr lang="en-US" altLang="en-US" sz="2000" smtClean="0">
                <a:ea typeface="ＭＳ Ｐゴシック" pitchFamily="34" charset="-128"/>
              </a:rPr>
              <a:t>huug.vandendool@noaa.gov</a:t>
            </a:r>
            <a:endParaRPr lang="en-US" altLang="en-US" sz="7200" smtClean="0">
              <a:ea typeface="ＭＳ Ｐゴシック" pitchFamily="34" charset="-128"/>
            </a:endParaRPr>
          </a:p>
        </p:txBody>
      </p:sp>
      <p:sp>
        <p:nvSpPr>
          <p:cNvPr id="2051"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fld id="{7237969A-A450-4E33-81DD-85D000CF1603}" type="slidenum">
              <a:rPr lang="en-US" altLang="en-US" sz="1200" smtClean="0">
                <a:solidFill>
                  <a:srgbClr val="898989"/>
                </a:solidFill>
              </a:rPr>
              <a:pPr eaLnBrk="1" hangingPunct="1">
                <a:spcBef>
                  <a:spcPct val="0"/>
                </a:spcBef>
                <a:buFontTx/>
                <a:buNone/>
              </a:pPr>
              <a:t>36</a:t>
            </a:fld>
            <a:endParaRPr lang="en-US" altLang="en-US" sz="1200" smtClean="0">
              <a:solidFill>
                <a:srgbClr val="898989"/>
              </a:solidFill>
            </a:endParaRPr>
          </a:p>
        </p:txBody>
      </p:sp>
      <p:sp>
        <p:nvSpPr>
          <p:cNvPr id="5" name="Rectangle 4"/>
          <p:cNvSpPr/>
          <p:nvPr/>
        </p:nvSpPr>
        <p:spPr>
          <a:xfrm>
            <a:off x="228600" y="5325070"/>
            <a:ext cx="8686800" cy="338554"/>
          </a:xfrm>
          <a:prstGeom prst="rect">
            <a:avLst/>
          </a:prstGeom>
        </p:spPr>
        <p:txBody>
          <a:bodyPr wrap="square">
            <a:spAutoFit/>
          </a:bodyPr>
          <a:lstStyle/>
          <a:p>
            <a:r>
              <a:rPr lang="en-US" sz="1600" dirty="0">
                <a:hlinkClick r:id="rId2"/>
              </a:rPr>
              <a:t>http://</a:t>
            </a:r>
            <a:r>
              <a:rPr lang="en-US" sz="1600" dirty="0" smtClean="0">
                <a:hlinkClick r:id="rId2"/>
              </a:rPr>
              <a:t>www.cpc.ncep.noaa.gov/products/people/wd51hd/vddoolpubs/eof_iter_vandendool.pdf</a:t>
            </a:r>
            <a:r>
              <a:rPr lang="en-US" sz="1600" dirty="0" smtClean="0"/>
              <a:t>   </a:t>
            </a:r>
          </a:p>
        </p:txBody>
      </p:sp>
    </p:spTree>
    <p:extLst>
      <p:ext uri="{BB962C8B-B14F-4D97-AF65-F5344CB8AC3E}">
        <p14:creationId xmlns:p14="http://schemas.microsoft.com/office/powerpoint/2010/main" val="399362524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57200" y="274638"/>
            <a:ext cx="8229600" cy="1401762"/>
          </a:xfrm>
        </p:spPr>
        <p:txBody>
          <a:bodyPr>
            <a:normAutofit fontScale="90000"/>
          </a:bodyPr>
          <a:lstStyle/>
          <a:p>
            <a:r>
              <a:rPr lang="en-US" altLang="en-US" sz="2800" smtClean="0">
                <a:ea typeface="ＭＳ Ｐゴシック" pitchFamily="34" charset="-128"/>
              </a:rPr>
              <a:t>Basics: </a:t>
            </a:r>
            <a:r>
              <a:rPr lang="en-US" altLang="en-US" sz="3200" smtClean="0">
                <a:ea typeface="ＭＳ Ｐゴシック" pitchFamily="34" charset="-128"/>
              </a:rPr>
              <a:t>f (s, t) = ∑</a:t>
            </a:r>
            <a:r>
              <a:rPr lang="en-US" altLang="en-US" sz="3200" baseline="-25000" smtClean="0">
                <a:ea typeface="ＭＳ Ｐゴシック" pitchFamily="34" charset="-128"/>
              </a:rPr>
              <a:t>m</a:t>
            </a:r>
            <a:r>
              <a:rPr lang="en-US" altLang="en-US" sz="3200" smtClean="0">
                <a:ea typeface="ＭＳ Ｐゴシック" pitchFamily="34" charset="-128"/>
              </a:rPr>
              <a:t> </a:t>
            </a:r>
            <a:r>
              <a:rPr lang="el-GR" altLang="en-US" sz="3200" smtClean="0">
                <a:ea typeface="ＭＳ Ｐゴシック" pitchFamily="34" charset="-128"/>
              </a:rPr>
              <a:t>α</a:t>
            </a:r>
            <a:r>
              <a:rPr lang="en-US" altLang="en-US" sz="3200" baseline="-25000" smtClean="0">
                <a:ea typeface="ＭＳ Ｐゴシック" pitchFamily="34" charset="-128"/>
              </a:rPr>
              <a:t>m</a:t>
            </a:r>
            <a:r>
              <a:rPr lang="en-US" altLang="en-US" sz="3200" smtClean="0">
                <a:ea typeface="ＭＳ Ｐゴシック" pitchFamily="34" charset="-128"/>
              </a:rPr>
              <a:t>(t)</a:t>
            </a:r>
            <a:r>
              <a:rPr lang="el-GR" altLang="en-US" sz="3200" smtClean="0">
                <a:ea typeface="ＭＳ Ｐゴシック" pitchFamily="34" charset="-128"/>
              </a:rPr>
              <a:t> </a:t>
            </a:r>
            <a:r>
              <a:rPr lang="en-US" altLang="en-US" sz="3200" smtClean="0">
                <a:ea typeface="ＭＳ Ｐゴシック" pitchFamily="34" charset="-128"/>
              </a:rPr>
              <a:t>e</a:t>
            </a:r>
            <a:r>
              <a:rPr lang="en-US" altLang="en-US" sz="3200" baseline="-25000" smtClean="0">
                <a:ea typeface="ＭＳ Ｐゴシック" pitchFamily="34" charset="-128"/>
              </a:rPr>
              <a:t>m</a:t>
            </a:r>
            <a:r>
              <a:rPr lang="en-US" altLang="en-US" sz="3200" smtClean="0">
                <a:ea typeface="ＭＳ Ｐゴシック" pitchFamily="34" charset="-128"/>
              </a:rPr>
              <a:t>(s)   (0)</a:t>
            </a:r>
            <a:br>
              <a:rPr lang="en-US" altLang="en-US" sz="3200" smtClean="0">
                <a:ea typeface="ＭＳ Ｐゴシック" pitchFamily="34" charset="-128"/>
              </a:rPr>
            </a:br>
            <a:r>
              <a:rPr lang="en-US" altLang="en-US" sz="3200" smtClean="0">
                <a:solidFill>
                  <a:srgbClr val="FF0000"/>
                </a:solidFill>
                <a:ea typeface="ＭＳ Ｐゴシック" pitchFamily="34" charset="-128"/>
              </a:rPr>
              <a:t/>
            </a:r>
            <a:br>
              <a:rPr lang="en-US" altLang="en-US" sz="3200" smtClean="0">
                <a:solidFill>
                  <a:srgbClr val="FF0000"/>
                </a:solidFill>
                <a:ea typeface="ＭＳ Ｐゴシック" pitchFamily="34" charset="-128"/>
              </a:rPr>
            </a:br>
            <a:r>
              <a:rPr lang="en-US" altLang="en-US" sz="3200" smtClean="0">
                <a:solidFill>
                  <a:srgbClr val="FF0000"/>
                </a:solidFill>
                <a:ea typeface="ＭＳ Ｐゴシック" pitchFamily="34" charset="-128"/>
              </a:rPr>
              <a:t>e</a:t>
            </a:r>
            <a:r>
              <a:rPr lang="en-US" altLang="en-US" sz="3200" baseline="-25000" smtClean="0">
                <a:solidFill>
                  <a:srgbClr val="FF0000"/>
                </a:solidFill>
                <a:ea typeface="ＭＳ Ｐゴシック" pitchFamily="34" charset="-128"/>
              </a:rPr>
              <a:t>m</a:t>
            </a:r>
            <a:r>
              <a:rPr lang="en-US" altLang="en-US" sz="3200" smtClean="0">
                <a:solidFill>
                  <a:srgbClr val="FF0000"/>
                </a:solidFill>
                <a:ea typeface="ＭＳ Ｐゴシック" pitchFamily="34" charset="-128"/>
              </a:rPr>
              <a:t>(s) = ∑</a:t>
            </a:r>
            <a:r>
              <a:rPr lang="en-US" altLang="en-US" sz="3200" baseline="-25000" smtClean="0">
                <a:solidFill>
                  <a:srgbClr val="FF0000"/>
                </a:solidFill>
                <a:ea typeface="ＭＳ Ｐゴシック" pitchFamily="34" charset="-128"/>
              </a:rPr>
              <a:t>t</a:t>
            </a:r>
            <a:r>
              <a:rPr lang="en-US" altLang="en-US" sz="3200" smtClean="0">
                <a:solidFill>
                  <a:srgbClr val="FF0000"/>
                </a:solidFill>
                <a:ea typeface="ＭＳ Ｐゴシック" pitchFamily="34" charset="-128"/>
              </a:rPr>
              <a:t> </a:t>
            </a:r>
            <a:r>
              <a:rPr lang="el-GR" altLang="en-US" sz="3200" smtClean="0">
                <a:solidFill>
                  <a:srgbClr val="FF0000"/>
                </a:solidFill>
                <a:ea typeface="ＭＳ Ｐゴシック" pitchFamily="34" charset="-128"/>
              </a:rPr>
              <a:t>α</a:t>
            </a:r>
            <a:r>
              <a:rPr lang="en-US" altLang="en-US" sz="3200" baseline="-25000" smtClean="0">
                <a:solidFill>
                  <a:srgbClr val="FF0000"/>
                </a:solidFill>
                <a:ea typeface="ＭＳ Ｐゴシック" pitchFamily="34" charset="-128"/>
              </a:rPr>
              <a:t>m</a:t>
            </a:r>
            <a:r>
              <a:rPr lang="en-US" altLang="en-US" sz="3200" smtClean="0">
                <a:solidFill>
                  <a:srgbClr val="FF0000"/>
                </a:solidFill>
                <a:ea typeface="ＭＳ Ｐゴシック" pitchFamily="34" charset="-128"/>
              </a:rPr>
              <a:t>(t)</a:t>
            </a:r>
            <a:r>
              <a:rPr lang="el-GR" altLang="en-US" sz="3200" smtClean="0">
                <a:solidFill>
                  <a:srgbClr val="FF0000"/>
                </a:solidFill>
                <a:ea typeface="ＭＳ Ｐゴシック" pitchFamily="34" charset="-128"/>
              </a:rPr>
              <a:t> </a:t>
            </a:r>
            <a:r>
              <a:rPr lang="en-US" altLang="en-US" sz="3200" smtClean="0">
                <a:solidFill>
                  <a:srgbClr val="FF0000"/>
                </a:solidFill>
                <a:ea typeface="ＭＳ Ｐゴシック" pitchFamily="34" charset="-128"/>
              </a:rPr>
              <a:t>f (s, t) / ∑</a:t>
            </a:r>
            <a:r>
              <a:rPr lang="en-US" altLang="en-US" sz="3200" baseline="-25000" smtClean="0">
                <a:solidFill>
                  <a:srgbClr val="FF0000"/>
                </a:solidFill>
                <a:ea typeface="ＭＳ Ｐゴシック" pitchFamily="34" charset="-128"/>
              </a:rPr>
              <a:t> t</a:t>
            </a:r>
            <a:r>
              <a:rPr lang="en-US" altLang="en-US" sz="3200" smtClean="0">
                <a:solidFill>
                  <a:srgbClr val="FF0000"/>
                </a:solidFill>
                <a:ea typeface="ＭＳ Ｐゴシック" pitchFamily="34" charset="-128"/>
              </a:rPr>
              <a:t> </a:t>
            </a:r>
            <a:r>
              <a:rPr lang="el-GR" altLang="en-US" sz="3200" smtClean="0">
                <a:solidFill>
                  <a:srgbClr val="FF0000"/>
                </a:solidFill>
                <a:ea typeface="ＭＳ Ｐゴシック" pitchFamily="34" charset="-128"/>
              </a:rPr>
              <a:t>α</a:t>
            </a:r>
            <a:r>
              <a:rPr lang="en-US" altLang="en-US" sz="3200" baseline="30000" smtClean="0">
                <a:solidFill>
                  <a:srgbClr val="FF0000"/>
                </a:solidFill>
                <a:ea typeface="ＭＳ Ｐゴシック" pitchFamily="34" charset="-128"/>
              </a:rPr>
              <a:t>2</a:t>
            </a:r>
            <a:r>
              <a:rPr lang="en-US" altLang="en-US" sz="3200" baseline="-25000" smtClean="0">
                <a:solidFill>
                  <a:srgbClr val="FF0000"/>
                </a:solidFill>
                <a:ea typeface="ＭＳ Ｐゴシック" pitchFamily="34" charset="-128"/>
              </a:rPr>
              <a:t>m</a:t>
            </a:r>
            <a:r>
              <a:rPr lang="en-US" altLang="en-US" sz="3200" smtClean="0">
                <a:solidFill>
                  <a:srgbClr val="FF0000"/>
                </a:solidFill>
                <a:ea typeface="ＭＳ Ｐゴシック" pitchFamily="34" charset="-128"/>
              </a:rPr>
              <a:t>(t)  (1)</a:t>
            </a:r>
            <a:br>
              <a:rPr lang="en-US" altLang="en-US" sz="3200" smtClean="0">
                <a:solidFill>
                  <a:srgbClr val="FF0000"/>
                </a:solidFill>
                <a:ea typeface="ＭＳ Ｐゴシック" pitchFamily="34" charset="-128"/>
              </a:rPr>
            </a:br>
            <a:r>
              <a:rPr lang="el-GR" altLang="en-US" sz="3200" smtClean="0">
                <a:solidFill>
                  <a:srgbClr val="FF0000"/>
                </a:solidFill>
                <a:ea typeface="ＭＳ Ｐゴシック" pitchFamily="34" charset="-128"/>
              </a:rPr>
              <a:t>α</a:t>
            </a:r>
            <a:r>
              <a:rPr lang="en-US" altLang="en-US" sz="3200" baseline="-25000" smtClean="0">
                <a:solidFill>
                  <a:srgbClr val="FF0000"/>
                </a:solidFill>
                <a:ea typeface="ＭＳ Ｐゴシック" pitchFamily="34" charset="-128"/>
              </a:rPr>
              <a:t>m</a:t>
            </a:r>
            <a:r>
              <a:rPr lang="en-US" altLang="en-US" sz="3200" smtClean="0">
                <a:solidFill>
                  <a:srgbClr val="FF0000"/>
                </a:solidFill>
                <a:ea typeface="ＭＳ Ｐゴシック" pitchFamily="34" charset="-128"/>
              </a:rPr>
              <a:t>(t) = ∑</a:t>
            </a:r>
            <a:r>
              <a:rPr lang="en-US" altLang="en-US" sz="3200" baseline="-25000" smtClean="0">
                <a:solidFill>
                  <a:srgbClr val="FF0000"/>
                </a:solidFill>
                <a:ea typeface="ＭＳ Ｐゴシック" pitchFamily="34" charset="-128"/>
              </a:rPr>
              <a:t>s </a:t>
            </a:r>
            <a:r>
              <a:rPr lang="en-US" altLang="en-US" sz="3200" smtClean="0">
                <a:solidFill>
                  <a:srgbClr val="FF0000"/>
                </a:solidFill>
                <a:ea typeface="ＭＳ Ｐゴシック" pitchFamily="34" charset="-128"/>
              </a:rPr>
              <a:t> e</a:t>
            </a:r>
            <a:r>
              <a:rPr lang="en-US" altLang="en-US" sz="3200" baseline="-25000" smtClean="0">
                <a:solidFill>
                  <a:srgbClr val="FF0000"/>
                </a:solidFill>
                <a:ea typeface="ＭＳ Ｐゴシック" pitchFamily="34" charset="-128"/>
              </a:rPr>
              <a:t>m</a:t>
            </a:r>
            <a:r>
              <a:rPr lang="en-US" altLang="en-US" sz="3200" smtClean="0">
                <a:solidFill>
                  <a:srgbClr val="FF0000"/>
                </a:solidFill>
                <a:ea typeface="ＭＳ Ｐゴシック" pitchFamily="34" charset="-128"/>
              </a:rPr>
              <a:t>(s) f (s, t) / ∑</a:t>
            </a:r>
            <a:r>
              <a:rPr lang="en-US" altLang="en-US" sz="3200" baseline="-25000" smtClean="0">
                <a:solidFill>
                  <a:srgbClr val="FF0000"/>
                </a:solidFill>
                <a:ea typeface="ＭＳ Ｐゴシック" pitchFamily="34" charset="-128"/>
              </a:rPr>
              <a:t>s</a:t>
            </a:r>
            <a:r>
              <a:rPr lang="en-US" altLang="en-US" sz="3200" smtClean="0">
                <a:solidFill>
                  <a:srgbClr val="FF0000"/>
                </a:solidFill>
                <a:ea typeface="ＭＳ Ｐゴシック" pitchFamily="34" charset="-128"/>
              </a:rPr>
              <a:t> e</a:t>
            </a:r>
            <a:r>
              <a:rPr lang="en-US" altLang="en-US" sz="3200" baseline="30000" smtClean="0">
                <a:solidFill>
                  <a:srgbClr val="FF0000"/>
                </a:solidFill>
                <a:ea typeface="ＭＳ Ｐゴシック" pitchFamily="34" charset="-128"/>
              </a:rPr>
              <a:t>2</a:t>
            </a:r>
            <a:r>
              <a:rPr lang="en-US" altLang="en-US" sz="3200" baseline="-25000" smtClean="0">
                <a:solidFill>
                  <a:srgbClr val="FF0000"/>
                </a:solidFill>
                <a:ea typeface="ＭＳ Ｐゴシック" pitchFamily="34" charset="-128"/>
              </a:rPr>
              <a:t>m</a:t>
            </a:r>
            <a:r>
              <a:rPr lang="en-US" altLang="en-US" sz="3200" smtClean="0">
                <a:solidFill>
                  <a:srgbClr val="FF0000"/>
                </a:solidFill>
                <a:ea typeface="ＭＳ Ｐゴシック" pitchFamily="34" charset="-128"/>
              </a:rPr>
              <a:t>(s) (2)</a:t>
            </a:r>
          </a:p>
        </p:txBody>
      </p:sp>
      <p:sp>
        <p:nvSpPr>
          <p:cNvPr id="9219" name="Content Placeholder 2"/>
          <p:cNvSpPr>
            <a:spLocks noGrp="1"/>
          </p:cNvSpPr>
          <p:nvPr>
            <p:ph idx="1"/>
          </p:nvPr>
        </p:nvSpPr>
        <p:spPr>
          <a:xfrm>
            <a:off x="457200" y="2286000"/>
            <a:ext cx="8229600" cy="3840163"/>
          </a:xfrm>
        </p:spPr>
        <p:txBody>
          <a:bodyPr>
            <a:normAutofit lnSpcReduction="10000"/>
          </a:bodyPr>
          <a:lstStyle/>
          <a:p>
            <a:r>
              <a:rPr lang="en-US" altLang="en-US" sz="2400" smtClean="0">
                <a:ea typeface="ＭＳ Ｐゴシック" pitchFamily="34" charset="-128"/>
              </a:rPr>
              <a:t>The above are orthogonality relationships. If we know </a:t>
            </a:r>
            <a:r>
              <a:rPr lang="el-GR" altLang="en-US" sz="2400" smtClean="0">
                <a:ea typeface="ＭＳ Ｐゴシック" pitchFamily="34" charset="-128"/>
              </a:rPr>
              <a:t>α</a:t>
            </a:r>
            <a:r>
              <a:rPr lang="en-US" altLang="en-US" sz="2400" baseline="-25000" smtClean="0">
                <a:ea typeface="ＭＳ Ｐゴシック" pitchFamily="34" charset="-128"/>
              </a:rPr>
              <a:t>m</a:t>
            </a:r>
            <a:r>
              <a:rPr lang="en-US" altLang="en-US" sz="2400" smtClean="0">
                <a:ea typeface="ＭＳ Ｐゴシック" pitchFamily="34" charset="-128"/>
              </a:rPr>
              <a:t>(t) and f(s,t), e</a:t>
            </a:r>
            <a:r>
              <a:rPr lang="en-US" altLang="en-US" sz="2400" baseline="-25000" smtClean="0">
                <a:ea typeface="ＭＳ Ｐゴシック" pitchFamily="34" charset="-128"/>
              </a:rPr>
              <a:t>m</a:t>
            </a:r>
            <a:r>
              <a:rPr lang="en-US" altLang="en-US" sz="2400" smtClean="0">
                <a:ea typeface="ＭＳ Ｐゴシック" pitchFamily="34" charset="-128"/>
              </a:rPr>
              <a:t>(s) can be calculated trivially. If we know e</a:t>
            </a:r>
            <a:r>
              <a:rPr lang="en-US" altLang="en-US" sz="2400" baseline="-25000" smtClean="0">
                <a:ea typeface="ＭＳ Ｐゴシック" pitchFamily="34" charset="-128"/>
              </a:rPr>
              <a:t>m</a:t>
            </a:r>
            <a:r>
              <a:rPr lang="en-US" altLang="en-US" sz="2400" smtClean="0">
                <a:ea typeface="ＭＳ Ｐゴシック" pitchFamily="34" charset="-128"/>
              </a:rPr>
              <a:t>(s) and f(s,t), </a:t>
            </a:r>
            <a:r>
              <a:rPr lang="el-GR" altLang="en-US" sz="2400" smtClean="0">
                <a:ea typeface="ＭＳ Ｐゴシック" pitchFamily="34" charset="-128"/>
              </a:rPr>
              <a:t>α</a:t>
            </a:r>
            <a:r>
              <a:rPr lang="en-US" altLang="en-US" sz="2400" baseline="-25000" smtClean="0">
                <a:ea typeface="ＭＳ Ｐゴシック" pitchFamily="34" charset="-128"/>
              </a:rPr>
              <a:t>m</a:t>
            </a:r>
            <a:r>
              <a:rPr lang="en-US" altLang="en-US" sz="2400" smtClean="0">
                <a:ea typeface="ＭＳ Ｐゴシック" pitchFamily="34" charset="-128"/>
              </a:rPr>
              <a:t>(t) can be calculated trivially. This is the basis of the iteration.</a:t>
            </a:r>
          </a:p>
          <a:p>
            <a:r>
              <a:rPr lang="en-US" altLang="en-US" sz="2400" smtClean="0">
                <a:ea typeface="ＭＳ Ｐゴシック" pitchFamily="34" charset="-128"/>
              </a:rPr>
              <a:t>Randomly pick (or make) a time series </a:t>
            </a:r>
            <a:r>
              <a:rPr lang="el-GR" altLang="en-US" sz="2400" smtClean="0">
                <a:ea typeface="ＭＳ Ｐゴシック" pitchFamily="34" charset="-128"/>
              </a:rPr>
              <a:t>α</a:t>
            </a:r>
            <a:r>
              <a:rPr lang="en-US" altLang="en-US" sz="2400" baseline="30000" smtClean="0">
                <a:ea typeface="ＭＳ Ｐゴシック" pitchFamily="34" charset="-128"/>
              </a:rPr>
              <a:t>0</a:t>
            </a:r>
            <a:r>
              <a:rPr lang="en-US" altLang="en-US" sz="2400" smtClean="0">
                <a:ea typeface="ＭＳ Ｐゴシック" pitchFamily="34" charset="-128"/>
              </a:rPr>
              <a:t>(t), and stick into (1). This yields e</a:t>
            </a:r>
            <a:r>
              <a:rPr lang="en-US" altLang="en-US" sz="2400" baseline="30000" smtClean="0">
                <a:ea typeface="ＭＳ Ｐゴシック" pitchFamily="34" charset="-128"/>
              </a:rPr>
              <a:t>0</a:t>
            </a:r>
            <a:r>
              <a:rPr lang="en-US" altLang="en-US" sz="2400" smtClean="0">
                <a:ea typeface="ＭＳ Ｐゴシック" pitchFamily="34" charset="-128"/>
              </a:rPr>
              <a:t>(t). Stick e</a:t>
            </a:r>
            <a:r>
              <a:rPr lang="en-US" altLang="en-US" sz="2400" baseline="30000" smtClean="0">
                <a:ea typeface="ＭＳ Ｐゴシック" pitchFamily="34" charset="-128"/>
              </a:rPr>
              <a:t>0</a:t>
            </a:r>
            <a:r>
              <a:rPr lang="en-US" altLang="en-US" sz="2400" smtClean="0">
                <a:ea typeface="ＭＳ Ｐゴシック" pitchFamily="34" charset="-128"/>
              </a:rPr>
              <a:t>(t) into (2). This yields </a:t>
            </a:r>
            <a:r>
              <a:rPr lang="el-GR" altLang="en-US" sz="2400" smtClean="0">
                <a:ea typeface="ＭＳ Ｐゴシック" pitchFamily="34" charset="-128"/>
              </a:rPr>
              <a:t>α</a:t>
            </a:r>
            <a:r>
              <a:rPr lang="en-US" altLang="en-US" sz="2400" baseline="30000" smtClean="0">
                <a:ea typeface="ＭＳ Ｐゴシック" pitchFamily="34" charset="-128"/>
              </a:rPr>
              <a:t>1</a:t>
            </a:r>
            <a:r>
              <a:rPr lang="en-US" altLang="en-US" sz="2400" smtClean="0">
                <a:ea typeface="ＭＳ Ｐゴシック" pitchFamily="34" charset="-128"/>
              </a:rPr>
              <a:t>(t). This is one iteration. Etc. This generally converges to the first EOF </a:t>
            </a:r>
            <a:r>
              <a:rPr lang="el-GR" altLang="en-US" sz="2400" smtClean="0">
                <a:ea typeface="ＭＳ Ｐゴシック" pitchFamily="34" charset="-128"/>
              </a:rPr>
              <a:t>α</a:t>
            </a:r>
            <a:r>
              <a:rPr lang="en-US" altLang="en-US" sz="2400" baseline="-25000" smtClean="0">
                <a:ea typeface="ＭＳ Ｐゴシック" pitchFamily="34" charset="-128"/>
              </a:rPr>
              <a:t>1</a:t>
            </a:r>
            <a:r>
              <a:rPr lang="en-US" altLang="en-US" sz="2400" smtClean="0">
                <a:ea typeface="ＭＳ Ｐゴシック" pitchFamily="34" charset="-128"/>
              </a:rPr>
              <a:t>(t), e</a:t>
            </a:r>
            <a:r>
              <a:rPr lang="en-US" altLang="en-US" sz="2400" baseline="-25000" smtClean="0">
                <a:ea typeface="ＭＳ Ｐゴシック" pitchFamily="34" charset="-128"/>
              </a:rPr>
              <a:t>1</a:t>
            </a:r>
            <a:r>
              <a:rPr lang="en-US" altLang="en-US" sz="2400" smtClean="0">
                <a:ea typeface="ＭＳ Ｐゴシック" pitchFamily="34" charset="-128"/>
              </a:rPr>
              <a:t>(s). CPU cost 2 units per iteration.</a:t>
            </a:r>
          </a:p>
          <a:p>
            <a:r>
              <a:rPr lang="en-US" altLang="en-US" sz="2400" smtClean="0">
                <a:ea typeface="ＭＳ Ｐゴシック" pitchFamily="34" charset="-128"/>
              </a:rPr>
              <a:t>f</a:t>
            </a:r>
            <a:r>
              <a:rPr lang="en-US" altLang="en-US" sz="2400" baseline="30000" smtClean="0">
                <a:ea typeface="ＭＳ Ｐゴシック" pitchFamily="34" charset="-128"/>
              </a:rPr>
              <a:t>reduced</a:t>
            </a:r>
            <a:r>
              <a:rPr lang="en-US" altLang="en-US" sz="2400" smtClean="0">
                <a:ea typeface="ＭＳ Ｐゴシック" pitchFamily="34" charset="-128"/>
              </a:rPr>
              <a:t>(s,t) = f(s,t) - </a:t>
            </a:r>
            <a:r>
              <a:rPr lang="el-GR" altLang="en-US" sz="2400" smtClean="0">
                <a:ea typeface="ＭＳ Ｐゴシック" pitchFamily="34" charset="-128"/>
              </a:rPr>
              <a:t>α</a:t>
            </a:r>
            <a:r>
              <a:rPr lang="en-US" altLang="en-US" sz="2400" baseline="-25000" smtClean="0">
                <a:ea typeface="ＭＳ Ｐゴシック" pitchFamily="34" charset="-128"/>
              </a:rPr>
              <a:t>1</a:t>
            </a:r>
            <a:r>
              <a:rPr lang="en-US" altLang="en-US" sz="2400" smtClean="0">
                <a:ea typeface="ＭＳ Ｐゴシック" pitchFamily="34" charset="-128"/>
              </a:rPr>
              <a:t>(t) e</a:t>
            </a:r>
            <a:r>
              <a:rPr lang="en-US" altLang="en-US" sz="2400" baseline="-25000" smtClean="0">
                <a:ea typeface="ＭＳ Ｐゴシック" pitchFamily="34" charset="-128"/>
              </a:rPr>
              <a:t>1</a:t>
            </a:r>
            <a:r>
              <a:rPr lang="en-US" altLang="en-US" sz="2400" smtClean="0">
                <a:ea typeface="ＭＳ Ｐゴシック" pitchFamily="34" charset="-128"/>
              </a:rPr>
              <a:t>(s) and repeat. One finds mode#2. Etc.</a:t>
            </a:r>
          </a:p>
          <a:p>
            <a:endParaRPr lang="en-US" altLang="en-US" smtClean="0">
              <a:ea typeface="ＭＳ Ｐゴシック" pitchFamily="34" charset="-128"/>
            </a:endParaRPr>
          </a:p>
          <a:p>
            <a:endParaRPr lang="en-US" altLang="en-US" smtClean="0">
              <a:ea typeface="ＭＳ Ｐゴシック" pitchFamily="34" charset="-128"/>
            </a:endParaRPr>
          </a:p>
          <a:p>
            <a:endParaRPr lang="en-US" altLang="en-US" smtClean="0">
              <a:ea typeface="ＭＳ Ｐゴシック" pitchFamily="34" charset="-128"/>
            </a:endParaRPr>
          </a:p>
        </p:txBody>
      </p:sp>
      <p:sp>
        <p:nvSpPr>
          <p:cNvPr id="6148" name="Slide Number Placeholder 1"/>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Font typeface="Arial" charset="0"/>
              <a:buChar char="•"/>
              <a:defRPr sz="3200">
                <a:solidFill>
                  <a:schemeClr val="tx1"/>
                </a:solidFill>
                <a:latin typeface="Calibri" pitchFamily="34" charset="0"/>
                <a:ea typeface="ＭＳ Ｐゴシック" pitchFamily="34" charset="-128"/>
              </a:defRPr>
            </a:lvl1pPr>
            <a:lvl2pPr marL="742950" indent="-285750" eaLnBrk="0" hangingPunct="0">
              <a:spcBef>
                <a:spcPct val="20000"/>
              </a:spcBef>
              <a:buFont typeface="Arial" charset="0"/>
              <a:buChar char="–"/>
              <a:defRPr sz="2800">
                <a:solidFill>
                  <a:schemeClr val="tx1"/>
                </a:solidFill>
                <a:latin typeface="Calibri" pitchFamily="34" charset="0"/>
                <a:ea typeface="ＭＳ Ｐゴシック" pitchFamily="34" charset="-128"/>
              </a:defRPr>
            </a:lvl2pPr>
            <a:lvl3pPr marL="1143000" indent="-228600" eaLnBrk="0" hangingPunct="0">
              <a:spcBef>
                <a:spcPct val="20000"/>
              </a:spcBef>
              <a:buFont typeface="Arial" charset="0"/>
              <a:buChar char="•"/>
              <a:defRPr sz="2400">
                <a:solidFill>
                  <a:schemeClr val="tx1"/>
                </a:solidFill>
                <a:latin typeface="Calibri" pitchFamily="34" charset="0"/>
                <a:ea typeface="ＭＳ Ｐゴシック" pitchFamily="34" charset="-128"/>
              </a:defRPr>
            </a:lvl3pPr>
            <a:lvl4pPr marL="16002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4pPr>
            <a:lvl5pPr marL="2057400" indent="-228600" eaLnBrk="0" hangingPunct="0">
              <a:spcBef>
                <a:spcPct val="20000"/>
              </a:spcBef>
              <a:buFont typeface="Arial" charset="0"/>
              <a:buChar char="»"/>
              <a:defRPr sz="2000">
                <a:solidFill>
                  <a:schemeClr val="tx1"/>
                </a:solidFill>
                <a:latin typeface="Calibri" pitchFamily="34" charset="0"/>
                <a:ea typeface="ＭＳ Ｐゴシック" pitchFamily="34" charset="-128"/>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ea typeface="ＭＳ Ｐゴシック" pitchFamily="34" charset="-128"/>
              </a:defRPr>
            </a:lvl9pPr>
          </a:lstStyle>
          <a:p>
            <a:pPr eaLnBrk="1" hangingPunct="1">
              <a:spcBef>
                <a:spcPct val="0"/>
              </a:spcBef>
              <a:buFontTx/>
              <a:buNone/>
            </a:pPr>
            <a:fld id="{97145316-2050-410E-B901-E813478044DD}" type="slidenum">
              <a:rPr lang="en-US" altLang="en-US" sz="1200" smtClean="0">
                <a:solidFill>
                  <a:srgbClr val="898989"/>
                </a:solidFill>
              </a:rPr>
              <a:pPr eaLnBrk="1" hangingPunct="1">
                <a:spcBef>
                  <a:spcPct val="0"/>
                </a:spcBef>
                <a:buFontTx/>
                <a:buNone/>
              </a:pPr>
              <a:t>37</a:t>
            </a:fld>
            <a:endParaRPr lang="en-US" altLang="en-US" sz="1200" smtClean="0">
              <a:solidFill>
                <a:srgbClr val="898989"/>
              </a:solidFill>
            </a:endParaRPr>
          </a:p>
        </p:txBody>
      </p:sp>
    </p:spTree>
    <p:extLst>
      <p:ext uri="{BB962C8B-B14F-4D97-AF65-F5344CB8AC3E}">
        <p14:creationId xmlns:p14="http://schemas.microsoft.com/office/powerpoint/2010/main" val="3182880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752600"/>
            <a:ext cx="8915400" cy="3970318"/>
          </a:xfrm>
          <a:prstGeom prst="rect">
            <a:avLst/>
          </a:prstGeom>
        </p:spPr>
        <p:txBody>
          <a:bodyPr wrap="square">
            <a:spAutoFit/>
          </a:bodyPr>
          <a:lstStyle/>
          <a:p>
            <a:r>
              <a:rPr lang="en-US" b="1" dirty="0">
                <a:solidFill>
                  <a:srgbClr val="FF0000"/>
                </a:solidFill>
              </a:rPr>
              <a:t>5.1.2 The Covariance Matrix</a:t>
            </a:r>
            <a:endParaRPr lang="en-US" dirty="0">
              <a:solidFill>
                <a:srgbClr val="FF0000"/>
              </a:solidFill>
            </a:endParaRPr>
          </a:p>
          <a:p>
            <a:r>
              <a:rPr lang="en-US" dirty="0"/>
              <a:t>One might say we traditionally looked upon a data set f(</a:t>
            </a:r>
            <a:r>
              <a:rPr lang="en-US" dirty="0" err="1"/>
              <a:t>s,t</a:t>
            </a:r>
            <a:r>
              <a:rPr lang="en-US" dirty="0"/>
              <a:t>) as a collection of  time series of length </a:t>
            </a:r>
            <a:r>
              <a:rPr lang="en-US" dirty="0" err="1"/>
              <a:t>n</a:t>
            </a:r>
            <a:r>
              <a:rPr lang="en-US" baseline="-25000" dirty="0" err="1"/>
              <a:t>t</a:t>
            </a:r>
            <a:r>
              <a:rPr lang="en-US" dirty="0"/>
              <a:t> at each of n</a:t>
            </a:r>
            <a:r>
              <a:rPr lang="en-US" baseline="-25000" dirty="0"/>
              <a:t>s</a:t>
            </a:r>
            <a:r>
              <a:rPr lang="en-US" dirty="0"/>
              <a:t> </a:t>
            </a:r>
            <a:r>
              <a:rPr lang="en-US" dirty="0" smtClean="0"/>
              <a:t>location</a:t>
            </a:r>
            <a:r>
              <a:rPr lang="en-US" dirty="0" smtClean="0"/>
              <a:t>s</a:t>
            </a:r>
            <a:r>
              <a:rPr lang="en-US" dirty="0"/>
              <a:t>. In Chapter 2 we described that after taking out a suitable  </a:t>
            </a:r>
            <a:r>
              <a:rPr lang="en-US" dirty="0" smtClean="0"/>
              <a:t>reference </a:t>
            </a:r>
            <a:r>
              <a:rPr lang="en-US" dirty="0"/>
              <a:t>{ } from a data set f(</a:t>
            </a:r>
            <a:r>
              <a:rPr lang="en-US" dirty="0" err="1"/>
              <a:t>s,t</a:t>
            </a:r>
            <a:r>
              <a:rPr lang="en-US" dirty="0"/>
              <a:t>), usually the space dependent time-mean (or ‘climatology’), the covariance matrix Q can be formed with elements as given by (2.14</a:t>
            </a:r>
            <a:r>
              <a:rPr lang="en-US" dirty="0" smtClean="0"/>
              <a:t>):</a:t>
            </a:r>
          </a:p>
          <a:p>
            <a:endParaRPr lang="en-US" dirty="0"/>
          </a:p>
          <a:p>
            <a:r>
              <a:rPr lang="en-US" dirty="0"/>
              <a:t>		</a:t>
            </a:r>
            <a:r>
              <a:rPr lang="en-US" dirty="0" err="1"/>
              <a:t>q</a:t>
            </a:r>
            <a:r>
              <a:rPr lang="en-US" baseline="-25000" dirty="0" err="1"/>
              <a:t>ij</a:t>
            </a:r>
            <a:r>
              <a:rPr lang="en-US" dirty="0"/>
              <a:t> = </a:t>
            </a:r>
            <a:r>
              <a:rPr lang="en-US" dirty="0" smtClean="0"/>
              <a:t>∑ </a:t>
            </a:r>
            <a:r>
              <a:rPr lang="en-US" dirty="0"/>
              <a:t>f (</a:t>
            </a:r>
            <a:r>
              <a:rPr lang="en-US" dirty="0" err="1"/>
              <a:t>s</a:t>
            </a:r>
            <a:r>
              <a:rPr lang="en-US" baseline="-25000" dirty="0" err="1"/>
              <a:t>i</a:t>
            </a:r>
            <a:r>
              <a:rPr lang="en-US" dirty="0"/>
              <a:t>, t) f (</a:t>
            </a:r>
            <a:r>
              <a:rPr lang="en-US" dirty="0" err="1"/>
              <a:t>s</a:t>
            </a:r>
            <a:r>
              <a:rPr lang="en-US" baseline="-25000" dirty="0" err="1"/>
              <a:t>j</a:t>
            </a:r>
            <a:r>
              <a:rPr lang="en-US" dirty="0"/>
              <a:t> , t) / </a:t>
            </a:r>
            <a:r>
              <a:rPr lang="en-US" dirty="0" err="1"/>
              <a:t>n</a:t>
            </a:r>
            <a:r>
              <a:rPr lang="en-US" baseline="-25000" dirty="0" err="1"/>
              <a:t>t</a:t>
            </a:r>
            <a:r>
              <a:rPr lang="en-US" baseline="-25000" dirty="0"/>
              <a:t>					</a:t>
            </a:r>
            <a:endParaRPr lang="en-US" dirty="0"/>
          </a:p>
          <a:p>
            <a:r>
              <a:rPr lang="en-US" dirty="0"/>
              <a:t>		         t</a:t>
            </a:r>
          </a:p>
          <a:p>
            <a:r>
              <a:rPr lang="en-US" dirty="0"/>
              <a:t>where </a:t>
            </a:r>
            <a:r>
              <a:rPr lang="en-US" dirty="0" err="1"/>
              <a:t>s</a:t>
            </a:r>
            <a:r>
              <a:rPr lang="en-US" baseline="-25000" dirty="0" err="1"/>
              <a:t>i</a:t>
            </a:r>
            <a:r>
              <a:rPr lang="en-US" dirty="0"/>
              <a:t> and  </a:t>
            </a:r>
            <a:r>
              <a:rPr lang="en-US" dirty="0" err="1"/>
              <a:t>s</a:t>
            </a:r>
            <a:r>
              <a:rPr lang="en-US" baseline="-25000" dirty="0" err="1"/>
              <a:t>j</a:t>
            </a:r>
            <a:r>
              <a:rPr lang="en-US" dirty="0"/>
              <a:t> are the </a:t>
            </a:r>
            <a:r>
              <a:rPr lang="en-US" dirty="0" err="1" smtClean="0"/>
              <a:t>i-th</a:t>
            </a:r>
            <a:r>
              <a:rPr lang="en-US" dirty="0" smtClean="0"/>
              <a:t> </a:t>
            </a:r>
            <a:r>
              <a:rPr lang="en-US" dirty="0"/>
              <a:t>and </a:t>
            </a:r>
            <a:r>
              <a:rPr lang="en-US" dirty="0" smtClean="0"/>
              <a:t>j-</a:t>
            </a:r>
            <a:r>
              <a:rPr lang="en-US" dirty="0" err="1" smtClean="0"/>
              <a:t>th</a:t>
            </a:r>
            <a:r>
              <a:rPr lang="en-US" dirty="0" smtClean="0"/>
              <a:t> </a:t>
            </a:r>
            <a:r>
              <a:rPr lang="en-US" dirty="0"/>
              <a:t>point (</a:t>
            </a:r>
            <a:r>
              <a:rPr lang="en-US" dirty="0" err="1"/>
              <a:t>gridpoint</a:t>
            </a:r>
            <a:r>
              <a:rPr lang="en-US" dirty="0"/>
              <a:t> or station) in space. The matrix Q is square, has dimension n</a:t>
            </a:r>
            <a:r>
              <a:rPr lang="en-US" baseline="-25000" dirty="0"/>
              <a:t>s</a:t>
            </a:r>
            <a:r>
              <a:rPr lang="en-US" dirty="0"/>
              <a:t>, is symmetric and consists of real numbers. The average of all </a:t>
            </a:r>
            <a:r>
              <a:rPr lang="en-US" dirty="0" err="1"/>
              <a:t>q</a:t>
            </a:r>
            <a:r>
              <a:rPr lang="en-US" baseline="-25000" dirty="0" err="1"/>
              <a:t>ii</a:t>
            </a:r>
            <a:r>
              <a:rPr lang="en-US" dirty="0"/>
              <a:t> (the main diagonal) equals the space time variance (STV) as given in (2.16). The elements of Q have great appeal to a meteorological audience. Fig.4.1 featured two columns of the correlation version of Q in map form, the NAO and PNA spatial patterns, while </a:t>
            </a:r>
            <a:r>
              <a:rPr lang="en-US" dirty="0" err="1"/>
              <a:t>Namias</a:t>
            </a:r>
            <a:r>
              <a:rPr lang="en-US" dirty="0"/>
              <a:t>(1981) published all columns of Q (for seasonal mean 700 </a:t>
            </a:r>
            <a:r>
              <a:rPr lang="en-US" dirty="0" err="1"/>
              <a:t>mb</a:t>
            </a:r>
            <a:r>
              <a:rPr lang="en-US" dirty="0"/>
              <a:t> height data) in map form in an atlas.</a:t>
            </a:r>
          </a:p>
        </p:txBody>
      </p:sp>
    </p:spTree>
    <p:extLst>
      <p:ext uri="{BB962C8B-B14F-4D97-AF65-F5344CB8AC3E}">
        <p14:creationId xmlns:p14="http://schemas.microsoft.com/office/powerpoint/2010/main" val="32046506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35888"/>
            <a:ext cx="8915400" cy="5078313"/>
          </a:xfrm>
          <a:prstGeom prst="rect">
            <a:avLst/>
          </a:prstGeom>
        </p:spPr>
        <p:txBody>
          <a:bodyPr wrap="square">
            <a:spAutoFit/>
          </a:bodyPr>
          <a:lstStyle/>
          <a:p>
            <a:r>
              <a:rPr lang="en-US" b="1" dirty="0">
                <a:solidFill>
                  <a:srgbClr val="FF0000"/>
                </a:solidFill>
              </a:rPr>
              <a:t>5.1.3. The Alternative Covariance Matrix</a:t>
            </a:r>
            <a:endParaRPr lang="en-US" dirty="0">
              <a:solidFill>
                <a:srgbClr val="FF0000"/>
              </a:solidFill>
            </a:endParaRPr>
          </a:p>
          <a:p>
            <a:r>
              <a:rPr lang="en-US" dirty="0"/>
              <a:t> </a:t>
            </a:r>
          </a:p>
          <a:p>
            <a:r>
              <a:rPr lang="en-US" dirty="0"/>
              <a:t>One might say with equal justification that we look upon f(</a:t>
            </a:r>
            <a:r>
              <a:rPr lang="en-US" dirty="0" err="1"/>
              <a:t>s,t</a:t>
            </a:r>
            <a:r>
              <a:rPr lang="en-US" dirty="0"/>
              <a:t>) alternatively as a collection of  </a:t>
            </a:r>
            <a:r>
              <a:rPr lang="en-US" dirty="0" err="1"/>
              <a:t>n</a:t>
            </a:r>
            <a:r>
              <a:rPr lang="en-US" baseline="-25000" dirty="0" err="1"/>
              <a:t>t</a:t>
            </a:r>
            <a:r>
              <a:rPr lang="en-US" dirty="0"/>
              <a:t> maps of size n</a:t>
            </a:r>
            <a:r>
              <a:rPr lang="en-US" baseline="-25000" dirty="0"/>
              <a:t>s</a:t>
            </a:r>
            <a:r>
              <a:rPr lang="en-US" dirty="0"/>
              <a:t>. The alternative covariance matrix </a:t>
            </a:r>
            <a:r>
              <a:rPr lang="en-US" dirty="0" err="1"/>
              <a:t>Q</a:t>
            </a:r>
            <a:r>
              <a:rPr lang="en-US" baseline="30000" dirty="0" err="1"/>
              <a:t>a</a:t>
            </a:r>
            <a:r>
              <a:rPr lang="en-US" dirty="0"/>
              <a:t> contains the covariance in space between two times t</a:t>
            </a:r>
            <a:r>
              <a:rPr lang="en-US" baseline="-25000" dirty="0"/>
              <a:t>i</a:t>
            </a:r>
            <a:r>
              <a:rPr lang="en-US" dirty="0"/>
              <a:t> and </a:t>
            </a:r>
            <a:r>
              <a:rPr lang="en-US" dirty="0" err="1"/>
              <a:t>t</a:t>
            </a:r>
            <a:r>
              <a:rPr lang="en-US" baseline="-25000" dirty="0" err="1"/>
              <a:t>j</a:t>
            </a:r>
            <a:r>
              <a:rPr lang="en-US" dirty="0"/>
              <a:t>  given as in (2.14a</a:t>
            </a:r>
            <a:r>
              <a:rPr lang="en-US" dirty="0" smtClean="0"/>
              <a:t>):</a:t>
            </a:r>
          </a:p>
          <a:p>
            <a:endParaRPr lang="en-US" dirty="0"/>
          </a:p>
          <a:p>
            <a:r>
              <a:rPr lang="en-US" dirty="0"/>
              <a:t>		</a:t>
            </a:r>
            <a:r>
              <a:rPr lang="en-US" dirty="0" err="1"/>
              <a:t>q</a:t>
            </a:r>
            <a:r>
              <a:rPr lang="en-US" baseline="30000" dirty="0" err="1"/>
              <a:t>a</a:t>
            </a:r>
            <a:r>
              <a:rPr lang="en-US" baseline="-25000" dirty="0" err="1"/>
              <a:t>ij</a:t>
            </a:r>
            <a:r>
              <a:rPr lang="en-US" dirty="0"/>
              <a:t> = </a:t>
            </a:r>
            <a:r>
              <a:rPr lang="en-US" dirty="0" smtClean="0"/>
              <a:t>∑ </a:t>
            </a:r>
            <a:r>
              <a:rPr lang="en-US" dirty="0"/>
              <a:t>f (s, t</a:t>
            </a:r>
            <a:r>
              <a:rPr lang="en-US" baseline="-25000" dirty="0"/>
              <a:t>i</a:t>
            </a:r>
            <a:r>
              <a:rPr lang="en-US" dirty="0"/>
              <a:t> ) f (s, </a:t>
            </a:r>
            <a:r>
              <a:rPr lang="en-US" dirty="0" err="1"/>
              <a:t>t</a:t>
            </a:r>
            <a:r>
              <a:rPr lang="en-US" baseline="-25000" dirty="0" err="1"/>
              <a:t>j</a:t>
            </a:r>
            <a:r>
              <a:rPr lang="en-US" dirty="0"/>
              <a:t> ) /  n</a:t>
            </a:r>
            <a:r>
              <a:rPr lang="en-US" baseline="-25000" dirty="0"/>
              <a:t>s					</a:t>
            </a:r>
            <a:endParaRPr lang="en-US" dirty="0"/>
          </a:p>
          <a:p>
            <a:r>
              <a:rPr lang="en-US" dirty="0"/>
              <a:t>		          s</a:t>
            </a:r>
          </a:p>
          <a:p>
            <a:r>
              <a:rPr lang="en-US" dirty="0"/>
              <a:t>where the superscript </a:t>
            </a:r>
            <a:r>
              <a:rPr lang="en-US" u="sng" dirty="0"/>
              <a:t>a</a:t>
            </a:r>
            <a:r>
              <a:rPr lang="en-US" dirty="0"/>
              <a:t> stands for alternative. </a:t>
            </a:r>
            <a:r>
              <a:rPr lang="en-US" dirty="0" err="1"/>
              <a:t>Q</a:t>
            </a:r>
            <a:r>
              <a:rPr lang="en-US" baseline="30000" dirty="0" err="1"/>
              <a:t>a</a:t>
            </a:r>
            <a:r>
              <a:rPr lang="en-US" dirty="0"/>
              <a:t> is square, symmetric and consists of real numbers, but the dimension is  </a:t>
            </a:r>
            <a:r>
              <a:rPr lang="en-US" dirty="0" err="1"/>
              <a:t>n</a:t>
            </a:r>
            <a:r>
              <a:rPr lang="en-US" baseline="-25000" dirty="0" err="1"/>
              <a:t>t</a:t>
            </a:r>
            <a:r>
              <a:rPr lang="en-US" dirty="0"/>
              <a:t> by  </a:t>
            </a:r>
            <a:r>
              <a:rPr lang="en-US" dirty="0" err="1"/>
              <a:t>n</a:t>
            </a:r>
            <a:r>
              <a:rPr lang="en-US" baseline="-25000" dirty="0" err="1"/>
              <a:t>t</a:t>
            </a:r>
            <a:r>
              <a:rPr lang="en-US" dirty="0"/>
              <a:t> , which frequently is much less than n</a:t>
            </a:r>
            <a:r>
              <a:rPr lang="en-US" baseline="-25000" dirty="0"/>
              <a:t>s</a:t>
            </a:r>
            <a:r>
              <a:rPr lang="en-US" dirty="0"/>
              <a:t> by n</a:t>
            </a:r>
            <a:r>
              <a:rPr lang="en-US" baseline="-25000" dirty="0"/>
              <a:t>s </a:t>
            </a:r>
            <a:r>
              <a:rPr lang="en-US" dirty="0"/>
              <a:t>, the dimension of Q. </a:t>
            </a:r>
            <a:r>
              <a:rPr lang="en-US" dirty="0" smtClean="0"/>
              <a:t> As </a:t>
            </a:r>
            <a:r>
              <a:rPr lang="en-US" dirty="0"/>
              <a:t>long as the same reference {f} is removed from f(</a:t>
            </a:r>
            <a:r>
              <a:rPr lang="en-US" dirty="0" err="1"/>
              <a:t>s,t</a:t>
            </a:r>
            <a:r>
              <a:rPr lang="en-US" dirty="0"/>
              <a:t>) the average of the </a:t>
            </a:r>
            <a:r>
              <a:rPr lang="en-US" dirty="0" err="1"/>
              <a:t>q</a:t>
            </a:r>
            <a:r>
              <a:rPr lang="en-US" baseline="30000" dirty="0" err="1"/>
              <a:t>a</a:t>
            </a:r>
            <a:r>
              <a:rPr lang="en-US" baseline="-25000" dirty="0" err="1"/>
              <a:t>ii</a:t>
            </a:r>
            <a:r>
              <a:rPr lang="en-US" dirty="0"/>
              <a:t> over all </a:t>
            </a:r>
            <a:r>
              <a:rPr lang="en-US" dirty="0" err="1"/>
              <a:t>i</a:t>
            </a:r>
            <a:r>
              <a:rPr lang="en-US" dirty="0"/>
              <a:t>, i.e. the average of main diagonal elements of </a:t>
            </a:r>
            <a:r>
              <a:rPr lang="en-US" dirty="0" err="1"/>
              <a:t>Q</a:t>
            </a:r>
            <a:r>
              <a:rPr lang="en-US" baseline="30000" dirty="0" err="1"/>
              <a:t>a</a:t>
            </a:r>
            <a:r>
              <a:rPr lang="en-US" dirty="0"/>
              <a:t>, equals the space-time variance given in (2.16). The average of the main diagonal elements of </a:t>
            </a:r>
            <a:r>
              <a:rPr lang="en-US" dirty="0" err="1"/>
              <a:t>Q</a:t>
            </a:r>
            <a:r>
              <a:rPr lang="en-US" baseline="30000" dirty="0" err="1"/>
              <a:t>a</a:t>
            </a:r>
            <a:r>
              <a:rPr lang="en-US" dirty="0"/>
              <a:t> and Q are thus the same.</a:t>
            </a:r>
          </a:p>
          <a:p>
            <a:r>
              <a:rPr lang="en-US" dirty="0"/>
              <a:t>The elements of </a:t>
            </a:r>
            <a:r>
              <a:rPr lang="en-US" dirty="0" err="1"/>
              <a:t>Q</a:t>
            </a:r>
            <a:r>
              <a:rPr lang="en-US" baseline="30000" dirty="0" err="1"/>
              <a:t>a</a:t>
            </a:r>
            <a:r>
              <a:rPr lang="en-US" dirty="0"/>
              <a:t> have apparently less appeal than those of Q (seen as PNA and NAO in Fig.4.1). It is only in such contexts as in ‘analogues’, see Chapter 7, that the elements of </a:t>
            </a:r>
            <a:r>
              <a:rPr lang="en-US" dirty="0" err="1"/>
              <a:t>Q</a:t>
            </a:r>
            <a:r>
              <a:rPr lang="en-US" baseline="30000" dirty="0" err="1"/>
              <a:t>a</a:t>
            </a:r>
            <a:r>
              <a:rPr lang="en-US" dirty="0"/>
              <a:t> have a clear interpretation. The </a:t>
            </a:r>
            <a:r>
              <a:rPr lang="en-US" dirty="0" err="1"/>
              <a:t>q</a:t>
            </a:r>
            <a:r>
              <a:rPr lang="en-US" baseline="30000" dirty="0" err="1"/>
              <a:t>a</a:t>
            </a:r>
            <a:r>
              <a:rPr lang="en-US" baseline="-25000" dirty="0" err="1"/>
              <a:t>ij</a:t>
            </a:r>
            <a:r>
              <a:rPr lang="en-US" dirty="0"/>
              <a:t> describe how (dis)similar two maps at times t</a:t>
            </a:r>
            <a:r>
              <a:rPr lang="en-US" baseline="-25000" dirty="0"/>
              <a:t>i</a:t>
            </a:r>
            <a:r>
              <a:rPr lang="en-US" dirty="0"/>
              <a:t> and </a:t>
            </a:r>
            <a:r>
              <a:rPr lang="en-US" dirty="0" err="1"/>
              <a:t>t</a:t>
            </a:r>
            <a:r>
              <a:rPr lang="en-US" baseline="-25000" dirty="0" err="1"/>
              <a:t>j</a:t>
            </a:r>
            <a:r>
              <a:rPr lang="en-US" dirty="0"/>
              <a:t> are</a:t>
            </a:r>
            <a:r>
              <a:rPr lang="en-US" dirty="0" smtClean="0"/>
              <a:t>.</a:t>
            </a:r>
          </a:p>
          <a:p>
            <a:endParaRPr lang="en-US" dirty="0"/>
          </a:p>
          <a:p>
            <a:r>
              <a:rPr lang="en-US" dirty="0"/>
              <a:t>	</a:t>
            </a:r>
          </a:p>
        </p:txBody>
      </p:sp>
    </p:spTree>
    <p:extLst>
      <p:ext uri="{BB962C8B-B14F-4D97-AF65-F5344CB8AC3E}">
        <p14:creationId xmlns:p14="http://schemas.microsoft.com/office/powerpoint/2010/main" val="2158896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413338"/>
            <a:ext cx="4572000" cy="2031325"/>
          </a:xfrm>
          <a:prstGeom prst="rect">
            <a:avLst/>
          </a:prstGeom>
        </p:spPr>
        <p:txBody>
          <a:bodyPr>
            <a:spAutoFit/>
          </a:bodyPr>
          <a:lstStyle/>
          <a:p>
            <a:r>
              <a:rPr lang="en-US" dirty="0"/>
              <a:t>When we talk throughout this text about </a:t>
            </a:r>
            <a:r>
              <a:rPr lang="en-US" dirty="0">
                <a:solidFill>
                  <a:srgbClr val="FF0000"/>
                </a:solidFill>
              </a:rPr>
              <a:t>reversing</a:t>
            </a:r>
            <a:r>
              <a:rPr lang="en-US" dirty="0"/>
              <a:t> the role of </a:t>
            </a:r>
            <a:r>
              <a:rPr lang="en-US" dirty="0">
                <a:solidFill>
                  <a:srgbClr val="FF0000"/>
                </a:solidFill>
              </a:rPr>
              <a:t>time and space </a:t>
            </a:r>
            <a:r>
              <a:rPr lang="en-US" dirty="0"/>
              <a:t>we mean using </a:t>
            </a:r>
            <a:r>
              <a:rPr lang="en-US" dirty="0" err="1"/>
              <a:t>Q</a:t>
            </a:r>
            <a:r>
              <a:rPr lang="en-US" baseline="30000" dirty="0" err="1"/>
              <a:t>a</a:t>
            </a:r>
            <a:r>
              <a:rPr lang="en-US" dirty="0"/>
              <a:t> instead of Q. The use of Q is more standard for explanatory purposes in most textbooks, while the use of </a:t>
            </a:r>
            <a:r>
              <a:rPr lang="en-US" dirty="0" err="1"/>
              <a:t>Q</a:t>
            </a:r>
            <a:r>
              <a:rPr lang="en-US" baseline="30000" dirty="0" err="1"/>
              <a:t>a</a:t>
            </a:r>
            <a:r>
              <a:rPr lang="en-US" dirty="0"/>
              <a:t> is more implicit, or altogether invisible. For understanding it is important to see the EOF process both ways.</a:t>
            </a:r>
          </a:p>
        </p:txBody>
      </p:sp>
    </p:spTree>
    <p:extLst>
      <p:ext uri="{BB962C8B-B14F-4D97-AF65-F5344CB8AC3E}">
        <p14:creationId xmlns:p14="http://schemas.microsoft.com/office/powerpoint/2010/main" val="18974376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0"/>
            <a:ext cx="8991600" cy="6463308"/>
          </a:xfrm>
          <a:prstGeom prst="rect">
            <a:avLst/>
          </a:prstGeom>
        </p:spPr>
        <p:txBody>
          <a:bodyPr wrap="square">
            <a:spAutoFit/>
          </a:bodyPr>
          <a:lstStyle/>
          <a:p>
            <a:r>
              <a:rPr lang="en-US" b="1" dirty="0">
                <a:solidFill>
                  <a:srgbClr val="FF0000"/>
                </a:solidFill>
              </a:rPr>
              <a:t>5.1.4 The covariance matrix:  context   </a:t>
            </a:r>
            <a:endParaRPr lang="en-US" b="1" dirty="0" smtClean="0">
              <a:solidFill>
                <a:srgbClr val="FF0000"/>
              </a:solidFill>
            </a:endParaRPr>
          </a:p>
          <a:p>
            <a:endParaRPr lang="en-US" dirty="0">
              <a:solidFill>
                <a:srgbClr val="FF0000"/>
              </a:solidFill>
            </a:endParaRPr>
          </a:p>
          <a:p>
            <a:r>
              <a:rPr lang="en-US" dirty="0">
                <a:solidFill>
                  <a:srgbClr val="FF0000"/>
                </a:solidFill>
              </a:rPr>
              <a:t>	</a:t>
            </a:r>
            <a:r>
              <a:rPr lang="en-US" dirty="0"/>
              <a:t>The covariance matrix typically occurs in a multiple linear regression problem where </a:t>
            </a:r>
            <a:r>
              <a:rPr lang="en-US" dirty="0" smtClean="0"/>
              <a:t>f (</a:t>
            </a:r>
            <a:r>
              <a:rPr lang="en-US" dirty="0" err="1" smtClean="0"/>
              <a:t>s,t</a:t>
            </a:r>
            <a:r>
              <a:rPr lang="en-US" dirty="0" smtClean="0"/>
              <a:t>) </a:t>
            </a:r>
            <a:r>
              <a:rPr lang="en-US" dirty="0"/>
              <a:t>are the</a:t>
            </a:r>
            <a:r>
              <a:rPr lang="en-US" i="1" u="sng" dirty="0"/>
              <a:t> </a:t>
            </a:r>
            <a:r>
              <a:rPr lang="en-US" b="1" i="1" u="sng" dirty="0"/>
              <a:t>predictors</a:t>
            </a:r>
            <a:r>
              <a:rPr lang="en-US" b="1" dirty="0"/>
              <a:t>,</a:t>
            </a:r>
            <a:r>
              <a:rPr lang="en-US" dirty="0"/>
              <a:t> and </a:t>
            </a:r>
            <a:r>
              <a:rPr lang="en-US" dirty="0" smtClean="0"/>
              <a:t>y(t) is a dummy </a:t>
            </a:r>
            <a:r>
              <a:rPr lang="en-US" b="1" i="1" u="sng" dirty="0" err="1" smtClean="0"/>
              <a:t>predictand</a:t>
            </a:r>
            <a:r>
              <a:rPr lang="en-US" dirty="0" smtClean="0"/>
              <a:t>, </a:t>
            </a:r>
            <a:r>
              <a:rPr lang="en-US" dirty="0"/>
              <a:t>1 &lt;= t &lt;=  </a:t>
            </a:r>
            <a:r>
              <a:rPr lang="en-US" dirty="0" err="1"/>
              <a:t>n</a:t>
            </a:r>
            <a:r>
              <a:rPr lang="en-US" baseline="-25000" dirty="0" err="1"/>
              <a:t>t</a:t>
            </a:r>
            <a:r>
              <a:rPr lang="en-US" dirty="0"/>
              <a:t> </a:t>
            </a:r>
            <a:r>
              <a:rPr lang="en-US" dirty="0" smtClean="0"/>
              <a:t>. </a:t>
            </a:r>
            <a:r>
              <a:rPr lang="en-US" dirty="0"/>
              <a:t>Here we first follow </a:t>
            </a:r>
            <a:r>
              <a:rPr lang="en-US" dirty="0" err="1"/>
              <a:t>Wilks</a:t>
            </a:r>
            <a:r>
              <a:rPr lang="en-US" dirty="0"/>
              <a:t>(1995; p368-369). A ‘forecast’ of y (denoted as y*) is sought as follows</a:t>
            </a:r>
            <a:r>
              <a:rPr lang="en-US" dirty="0" smtClean="0"/>
              <a:t>:</a:t>
            </a:r>
          </a:p>
          <a:p>
            <a:endParaRPr lang="en-US" dirty="0"/>
          </a:p>
          <a:p>
            <a:r>
              <a:rPr lang="en-US" dirty="0"/>
              <a:t>	y*(t)   =	</a:t>
            </a:r>
            <a:r>
              <a:rPr lang="en-US" dirty="0" smtClean="0"/>
              <a:t>∑ </a:t>
            </a:r>
            <a:r>
              <a:rPr lang="en-US" dirty="0"/>
              <a:t>f (s, t) b (s) + constant,		(5.1)</a:t>
            </a:r>
          </a:p>
          <a:p>
            <a:r>
              <a:rPr lang="en-US" dirty="0"/>
              <a:t>		</a:t>
            </a:r>
            <a:r>
              <a:rPr lang="en-US" dirty="0" smtClean="0"/>
              <a:t>s</a:t>
            </a:r>
            <a:endParaRPr lang="en-US" dirty="0"/>
          </a:p>
          <a:p>
            <a:r>
              <a:rPr lang="en-US" dirty="0"/>
              <a:t> </a:t>
            </a:r>
          </a:p>
          <a:p>
            <a:r>
              <a:rPr lang="en-US" dirty="0"/>
              <a:t>where b(s) is the set of weights to be determined. As long as the time mean of  f was removed, the constant is zero</a:t>
            </a:r>
            <a:r>
              <a:rPr lang="en-US" dirty="0" smtClean="0"/>
              <a:t>.</a:t>
            </a:r>
            <a:r>
              <a:rPr lang="en-US" dirty="0"/>
              <a:t> </a:t>
            </a:r>
          </a:p>
          <a:p>
            <a:r>
              <a:rPr lang="en-US" dirty="0"/>
              <a:t>	</a:t>
            </a:r>
          </a:p>
          <a:p>
            <a:r>
              <a:rPr lang="en-US" dirty="0"/>
              <a:t>The residual U  =  	</a:t>
            </a:r>
            <a:r>
              <a:rPr lang="en-US" dirty="0" smtClean="0"/>
              <a:t>∑ </a:t>
            </a:r>
            <a:r>
              <a:rPr lang="en-US" dirty="0"/>
              <a:t>{ y (t) - y*(t) }</a:t>
            </a:r>
            <a:r>
              <a:rPr lang="en-US" baseline="30000" dirty="0"/>
              <a:t>2</a:t>
            </a:r>
            <a:r>
              <a:rPr lang="en-US" dirty="0"/>
              <a:t>   needs to be minimized.</a:t>
            </a:r>
          </a:p>
          <a:p>
            <a:r>
              <a:rPr lang="en-US" dirty="0"/>
              <a:t>		</a:t>
            </a:r>
            <a:r>
              <a:rPr lang="en-US" dirty="0" smtClean="0"/>
              <a:t>t</a:t>
            </a:r>
            <a:r>
              <a:rPr lang="en-US" dirty="0"/>
              <a:t> </a:t>
            </a:r>
          </a:p>
          <a:p>
            <a:r>
              <a:rPr lang="en-US" dirty="0"/>
              <a:t> </a:t>
            </a:r>
          </a:p>
          <a:p>
            <a:r>
              <a:rPr lang="en-US" dirty="0" smtClean="0"/>
              <a:t>∂ </a:t>
            </a:r>
            <a:r>
              <a:rPr lang="en-US" dirty="0"/>
              <a:t>U / </a:t>
            </a:r>
            <a:r>
              <a:rPr lang="en-US" dirty="0" smtClean="0"/>
              <a:t>∂ </a:t>
            </a:r>
            <a:r>
              <a:rPr lang="en-US" dirty="0"/>
              <a:t>b(s) = 0 </a:t>
            </a:r>
            <a:r>
              <a:rPr lang="en-US" dirty="0" smtClean="0"/>
              <a:t> leads </a:t>
            </a:r>
            <a:r>
              <a:rPr lang="en-US" dirty="0"/>
              <a:t>to the “normal” equations, see </a:t>
            </a:r>
            <a:r>
              <a:rPr lang="en-US" dirty="0" err="1"/>
              <a:t>Eq</a:t>
            </a:r>
            <a:r>
              <a:rPr lang="en-US" dirty="0"/>
              <a:t> 9.23 in </a:t>
            </a:r>
            <a:r>
              <a:rPr lang="en-US" dirty="0" err="1"/>
              <a:t>Wilks</a:t>
            </a:r>
            <a:r>
              <a:rPr lang="en-US" dirty="0"/>
              <a:t>(1995), given by:  </a:t>
            </a:r>
          </a:p>
          <a:p>
            <a:r>
              <a:rPr lang="en-US" dirty="0"/>
              <a:t> </a:t>
            </a:r>
          </a:p>
          <a:p>
            <a:r>
              <a:rPr lang="en-US" dirty="0"/>
              <a:t>	 Q   </a:t>
            </a:r>
            <a:r>
              <a:rPr lang="en-US" b="1" dirty="0"/>
              <a:t>b</a:t>
            </a:r>
            <a:r>
              <a:rPr lang="en-US" dirty="0"/>
              <a:t>  =   </a:t>
            </a:r>
            <a:r>
              <a:rPr lang="en-US" b="1" dirty="0"/>
              <a:t>a</a:t>
            </a:r>
            <a:r>
              <a:rPr lang="en-US" dirty="0"/>
              <a:t>, </a:t>
            </a:r>
          </a:p>
          <a:p>
            <a:r>
              <a:rPr lang="en-US" dirty="0"/>
              <a:t> </a:t>
            </a:r>
          </a:p>
          <a:p>
            <a:r>
              <a:rPr lang="en-US" dirty="0"/>
              <a:t>where Q is the covariance matrix and </a:t>
            </a:r>
            <a:r>
              <a:rPr lang="en-US" b="1" dirty="0"/>
              <a:t>a</a:t>
            </a:r>
            <a:r>
              <a:rPr lang="en-US" dirty="0"/>
              <a:t> and </a:t>
            </a:r>
            <a:r>
              <a:rPr lang="en-US" b="1" dirty="0"/>
              <a:t>b</a:t>
            </a:r>
            <a:r>
              <a:rPr lang="en-US" dirty="0"/>
              <a:t> are </a:t>
            </a:r>
            <a:r>
              <a:rPr lang="en-US" dirty="0" smtClean="0"/>
              <a:t>vectors of </a:t>
            </a:r>
            <a:r>
              <a:rPr lang="en-US" dirty="0"/>
              <a:t>size n</a:t>
            </a:r>
            <a:r>
              <a:rPr lang="en-US" baseline="-25000" dirty="0"/>
              <a:t>s</a:t>
            </a:r>
            <a:r>
              <a:rPr lang="en-US" dirty="0" smtClean="0"/>
              <a:t>. </a:t>
            </a:r>
            <a:r>
              <a:rPr lang="en-US" dirty="0"/>
              <a:t>The elements of vector a consist  </a:t>
            </a:r>
            <a:r>
              <a:rPr lang="en-US" dirty="0" smtClean="0"/>
              <a:t>of  ∑ </a:t>
            </a:r>
            <a:r>
              <a:rPr lang="en-US" dirty="0"/>
              <a:t>f (t , </a:t>
            </a:r>
            <a:r>
              <a:rPr lang="en-US" dirty="0" err="1"/>
              <a:t>s</a:t>
            </a:r>
            <a:r>
              <a:rPr lang="en-US" baseline="-25000" dirty="0" err="1"/>
              <a:t>i</a:t>
            </a:r>
            <a:r>
              <a:rPr lang="en-US" dirty="0"/>
              <a:t>) y(t) / n</a:t>
            </a:r>
            <a:r>
              <a:rPr lang="en-US" baseline="-25000" dirty="0"/>
              <a:t>t</a:t>
            </a:r>
            <a:r>
              <a:rPr lang="en-US" dirty="0"/>
              <a:t>. </a:t>
            </a:r>
            <a:r>
              <a:rPr lang="en-US" dirty="0" smtClean="0"/>
              <a:t>  Since </a:t>
            </a:r>
            <a:r>
              <a:rPr lang="en-US" dirty="0"/>
              <a:t>Q and a are known, b can be solved for, in principle. </a:t>
            </a:r>
          </a:p>
          <a:p>
            <a:r>
              <a:rPr lang="en-US" dirty="0"/>
              <a:t>	 </a:t>
            </a:r>
            <a:r>
              <a:rPr lang="en-US" dirty="0" smtClean="0"/>
              <a:t>  t</a:t>
            </a:r>
            <a:endParaRPr lang="en-US" dirty="0"/>
          </a:p>
          <a:p>
            <a:r>
              <a:rPr lang="en-US" dirty="0"/>
              <a:t> </a:t>
            </a:r>
            <a:r>
              <a:rPr lang="en-US" dirty="0" smtClean="0"/>
              <a:t>--- continued ----</a:t>
            </a:r>
            <a:endParaRPr lang="en-US" dirty="0"/>
          </a:p>
        </p:txBody>
      </p:sp>
    </p:spTree>
    <p:extLst>
      <p:ext uri="{BB962C8B-B14F-4D97-AF65-F5344CB8AC3E}">
        <p14:creationId xmlns:p14="http://schemas.microsoft.com/office/powerpoint/2010/main" val="3348602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610910"/>
            <a:ext cx="8991600" cy="5632311"/>
          </a:xfrm>
          <a:prstGeom prst="rect">
            <a:avLst/>
          </a:prstGeom>
        </p:spPr>
        <p:txBody>
          <a:bodyPr wrap="square">
            <a:spAutoFit/>
          </a:bodyPr>
          <a:lstStyle/>
          <a:p>
            <a:r>
              <a:rPr lang="en-US" b="1" dirty="0">
                <a:solidFill>
                  <a:srgbClr val="FF0000"/>
                </a:solidFill>
              </a:rPr>
              <a:t>5.1.4 The covariance matrix:  context </a:t>
            </a:r>
            <a:r>
              <a:rPr lang="en-US" b="1" dirty="0" smtClean="0">
                <a:solidFill>
                  <a:srgbClr val="FF0000"/>
                </a:solidFill>
              </a:rPr>
              <a:t> continued  </a:t>
            </a:r>
            <a:endParaRPr lang="en-US" dirty="0">
              <a:solidFill>
                <a:srgbClr val="FF0000"/>
              </a:solidFill>
            </a:endParaRPr>
          </a:p>
          <a:p>
            <a:r>
              <a:rPr lang="en-US" dirty="0"/>
              <a:t> </a:t>
            </a:r>
          </a:p>
          <a:p>
            <a:r>
              <a:rPr lang="en-US" dirty="0"/>
              <a:t>Note that  Q  is the same for any y. (Hence y is a ‘dummy</a:t>
            </a:r>
            <a:r>
              <a:rPr lang="en-US" dirty="0" smtClean="0"/>
              <a:t>’.)</a:t>
            </a:r>
          </a:p>
          <a:p>
            <a:endParaRPr lang="en-US" dirty="0"/>
          </a:p>
          <a:p>
            <a:r>
              <a:rPr lang="en-US" dirty="0"/>
              <a:t>	The above can be repeated alternatively for a dummy y(s) </a:t>
            </a:r>
            <a:endParaRPr lang="en-US" dirty="0" smtClean="0"/>
          </a:p>
          <a:p>
            <a:endParaRPr lang="en-US" dirty="0"/>
          </a:p>
          <a:p>
            <a:r>
              <a:rPr lang="en-US" dirty="0"/>
              <a:t>		y*(s)  	=  </a:t>
            </a:r>
            <a:r>
              <a:rPr lang="en-US" dirty="0" smtClean="0"/>
              <a:t> ∑ </a:t>
            </a:r>
            <a:r>
              <a:rPr lang="en-US" dirty="0"/>
              <a:t>f(s, t) b(t)   	(5.1a</a:t>
            </a:r>
            <a:r>
              <a:rPr lang="en-US" dirty="0" smtClean="0"/>
              <a:t>)</a:t>
            </a:r>
          </a:p>
          <a:p>
            <a:endParaRPr lang="en-US" dirty="0"/>
          </a:p>
          <a:p>
            <a:r>
              <a:rPr lang="en-US" dirty="0"/>
              <a:t>where the elements of b are a function of time. This leads straightforwardly to matrix </a:t>
            </a:r>
            <a:r>
              <a:rPr lang="en-US" dirty="0" err="1"/>
              <a:t>Q</a:t>
            </a:r>
            <a:r>
              <a:rPr lang="en-US" baseline="30000" dirty="0" err="1"/>
              <a:t>a</a:t>
            </a:r>
            <a:r>
              <a:rPr lang="en-US" dirty="0"/>
              <a:t>. (5.1a) will </a:t>
            </a:r>
            <a:r>
              <a:rPr lang="en-US" dirty="0" smtClean="0"/>
              <a:t>also be </a:t>
            </a:r>
            <a:r>
              <a:rPr lang="en-US" dirty="0"/>
              <a:t>the formal approach to constructed analogue, see chapter 7</a:t>
            </a:r>
            <a:r>
              <a:rPr lang="en-US" dirty="0" smtClean="0"/>
              <a:t>.</a:t>
            </a:r>
          </a:p>
          <a:p>
            <a:endParaRPr lang="en-US" dirty="0"/>
          </a:p>
          <a:p>
            <a:r>
              <a:rPr lang="en-US" dirty="0"/>
              <a:t>	Q and </a:t>
            </a:r>
            <a:r>
              <a:rPr lang="en-US" dirty="0" err="1"/>
              <a:t>Q</a:t>
            </a:r>
            <a:r>
              <a:rPr lang="en-US" baseline="30000" dirty="0" err="1"/>
              <a:t>a</a:t>
            </a:r>
            <a:r>
              <a:rPr lang="en-US" dirty="0"/>
              <a:t> occur in a wide range of linear prediction problems and Q and </a:t>
            </a:r>
            <a:r>
              <a:rPr lang="en-US" dirty="0" err="1"/>
              <a:t>Q</a:t>
            </a:r>
            <a:r>
              <a:rPr lang="en-US" baseline="30000" dirty="0" err="1"/>
              <a:t>a</a:t>
            </a:r>
            <a:r>
              <a:rPr lang="en-US" dirty="0"/>
              <a:t> depend only on f(</a:t>
            </a:r>
            <a:r>
              <a:rPr lang="en-US" dirty="0" err="1"/>
              <a:t>s,t</a:t>
            </a:r>
            <a:r>
              <a:rPr lang="en-US" dirty="0"/>
              <a:t>), here designated as the predictor data set. </a:t>
            </a:r>
            <a:endParaRPr lang="en-US" dirty="0" smtClean="0"/>
          </a:p>
          <a:p>
            <a:endParaRPr lang="en-US" dirty="0"/>
          </a:p>
          <a:p>
            <a:r>
              <a:rPr lang="en-US" dirty="0"/>
              <a:t>	In the context of linear regression it is an advantage to have orthogonal predictors, because one can add one predictor after another and add information (variance) without overlap, i.e. new information not accounted for by other predictors. In such cases there is no need for backward/forward regression and one can reduce the total number of predictors in some rational way. We are thus interested in </a:t>
            </a:r>
            <a:r>
              <a:rPr lang="en-US" dirty="0" err="1"/>
              <a:t>diagonalized</a:t>
            </a:r>
            <a:r>
              <a:rPr lang="en-US" dirty="0"/>
              <a:t> versions of Q and </a:t>
            </a:r>
            <a:r>
              <a:rPr lang="en-US" dirty="0" err="1"/>
              <a:t>Q</a:t>
            </a:r>
            <a:r>
              <a:rPr lang="en-US" baseline="30000" dirty="0" err="1"/>
              <a:t>a</a:t>
            </a:r>
            <a:r>
              <a:rPr lang="en-US" dirty="0"/>
              <a:t> (and the linear transforms of f(</a:t>
            </a:r>
            <a:r>
              <a:rPr lang="en-US" dirty="0" err="1"/>
              <a:t>s,t</a:t>
            </a:r>
            <a:r>
              <a:rPr lang="en-US" dirty="0"/>
              <a:t>) underlying the </a:t>
            </a:r>
            <a:r>
              <a:rPr lang="en-US" dirty="0" err="1"/>
              <a:t>diagonalized</a:t>
            </a:r>
            <a:r>
              <a:rPr lang="en-US" dirty="0"/>
              <a:t> </a:t>
            </a:r>
            <a:r>
              <a:rPr lang="en-US" dirty="0" smtClean="0"/>
              <a:t>version of the two Qs).</a:t>
            </a:r>
            <a:endParaRPr lang="en-US" dirty="0"/>
          </a:p>
        </p:txBody>
      </p:sp>
    </p:spTree>
    <p:extLst>
      <p:ext uri="{BB962C8B-B14F-4D97-AF65-F5344CB8AC3E}">
        <p14:creationId xmlns:p14="http://schemas.microsoft.com/office/powerpoint/2010/main" val="41460673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97346"/>
            <a:ext cx="8610600" cy="5632311"/>
          </a:xfrm>
          <a:prstGeom prst="rect">
            <a:avLst/>
          </a:prstGeom>
        </p:spPr>
        <p:txBody>
          <a:bodyPr wrap="square">
            <a:spAutoFit/>
          </a:bodyPr>
          <a:lstStyle/>
          <a:p>
            <a:r>
              <a:rPr lang="en-US" b="1" dirty="0">
                <a:solidFill>
                  <a:srgbClr val="FF0000"/>
                </a:solidFill>
              </a:rPr>
              <a:t>5.1.5 EOF </a:t>
            </a:r>
            <a:r>
              <a:rPr lang="en-US" b="1" dirty="0" smtClean="0">
                <a:solidFill>
                  <a:srgbClr val="FF0000"/>
                </a:solidFill>
              </a:rPr>
              <a:t>calculated through </a:t>
            </a:r>
            <a:r>
              <a:rPr lang="en-US" b="1" dirty="0" err="1" smtClean="0">
                <a:solidFill>
                  <a:srgbClr val="FF0000"/>
                </a:solidFill>
              </a:rPr>
              <a:t>eigen</a:t>
            </a:r>
            <a:r>
              <a:rPr lang="en-US" b="1" dirty="0" smtClean="0">
                <a:solidFill>
                  <a:srgbClr val="FF0000"/>
                </a:solidFill>
              </a:rPr>
              <a:t>-analysis of </a:t>
            </a:r>
            <a:r>
              <a:rPr lang="en-US" b="1" dirty="0" err="1" smtClean="0">
                <a:solidFill>
                  <a:srgbClr val="FF0000"/>
                </a:solidFill>
              </a:rPr>
              <a:t>cov</a:t>
            </a:r>
            <a:r>
              <a:rPr lang="en-US" b="1" dirty="0" smtClean="0">
                <a:solidFill>
                  <a:srgbClr val="FF0000"/>
                </a:solidFill>
              </a:rPr>
              <a:t> matrix</a:t>
            </a:r>
            <a:r>
              <a:rPr lang="en-US" dirty="0" smtClean="0">
                <a:solidFill>
                  <a:srgbClr val="FF0000"/>
                </a:solidFill>
              </a:rPr>
              <a:t> </a:t>
            </a:r>
          </a:p>
          <a:p>
            <a:endParaRPr lang="en-US" dirty="0">
              <a:solidFill>
                <a:srgbClr val="FF0000"/>
              </a:solidFill>
            </a:endParaRPr>
          </a:p>
          <a:p>
            <a:r>
              <a:rPr lang="en-US" dirty="0"/>
              <a:t>In general a set of observed f(</a:t>
            </a:r>
            <a:r>
              <a:rPr lang="en-US" dirty="0" err="1"/>
              <a:t>s,t</a:t>
            </a:r>
            <a:r>
              <a:rPr lang="en-US" dirty="0"/>
              <a:t>) are not orthogonal, </a:t>
            </a:r>
            <a:endParaRPr lang="en-US" dirty="0" smtClean="0"/>
          </a:p>
          <a:p>
            <a:r>
              <a:rPr lang="en-US" dirty="0" smtClean="0"/>
              <a:t>i.e</a:t>
            </a:r>
            <a:r>
              <a:rPr lang="en-US" dirty="0"/>
              <a:t>. </a:t>
            </a:r>
            <a:r>
              <a:rPr lang="en-US" dirty="0" smtClean="0"/>
              <a:t>∑ </a:t>
            </a:r>
            <a:r>
              <a:rPr lang="en-US" dirty="0"/>
              <a:t>f (</a:t>
            </a:r>
            <a:r>
              <a:rPr lang="en-US" dirty="0" err="1"/>
              <a:t>s</a:t>
            </a:r>
            <a:r>
              <a:rPr lang="en-US" baseline="-25000" dirty="0" err="1"/>
              <a:t>i</a:t>
            </a:r>
            <a:r>
              <a:rPr lang="en-US" dirty="0"/>
              <a:t>, t) f (</a:t>
            </a:r>
            <a:r>
              <a:rPr lang="en-US" dirty="0" err="1"/>
              <a:t>s</a:t>
            </a:r>
            <a:r>
              <a:rPr lang="en-US" baseline="-25000" dirty="0" err="1"/>
              <a:t>j</a:t>
            </a:r>
            <a:r>
              <a:rPr lang="en-US" dirty="0"/>
              <a:t> , t) </a:t>
            </a:r>
            <a:r>
              <a:rPr lang="en-US" dirty="0" smtClean="0"/>
              <a:t>and ∑ </a:t>
            </a:r>
            <a:r>
              <a:rPr lang="en-US" dirty="0"/>
              <a:t>f (s, t</a:t>
            </a:r>
            <a:r>
              <a:rPr lang="en-US" baseline="-25000" dirty="0"/>
              <a:t>i</a:t>
            </a:r>
            <a:r>
              <a:rPr lang="en-US" dirty="0"/>
              <a:t> ) f (s, </a:t>
            </a:r>
            <a:r>
              <a:rPr lang="en-US" dirty="0" err="1"/>
              <a:t>t</a:t>
            </a:r>
            <a:r>
              <a:rPr lang="en-US" baseline="-25000" dirty="0" err="1"/>
              <a:t>j</a:t>
            </a:r>
            <a:r>
              <a:rPr lang="en-US" dirty="0"/>
              <a:t> </a:t>
            </a:r>
            <a:r>
              <a:rPr lang="en-US" dirty="0" smtClean="0"/>
              <a:t>) </a:t>
            </a:r>
            <a:r>
              <a:rPr lang="en-US" dirty="0"/>
              <a:t>are not zero for </a:t>
            </a:r>
            <a:r>
              <a:rPr lang="en-US" dirty="0" err="1" smtClean="0"/>
              <a:t>i</a:t>
            </a:r>
            <a:r>
              <a:rPr lang="en-US" dirty="0" smtClean="0"/>
              <a:t> ≠ </a:t>
            </a:r>
            <a:r>
              <a:rPr lang="en-US" dirty="0"/>
              <a:t>j. Put another way: neither Q nor </a:t>
            </a:r>
            <a:r>
              <a:rPr lang="en-US" dirty="0" err="1"/>
              <a:t>Q</a:t>
            </a:r>
            <a:r>
              <a:rPr lang="en-US" baseline="30000" dirty="0" err="1"/>
              <a:t>a</a:t>
            </a:r>
            <a:r>
              <a:rPr lang="en-US" dirty="0"/>
              <a:t> are diagonal. Here some basic linear algebra can be called upon to </a:t>
            </a:r>
            <a:r>
              <a:rPr lang="en-US" dirty="0" err="1"/>
              <a:t>diagonalize</a:t>
            </a:r>
            <a:r>
              <a:rPr lang="en-US" dirty="0"/>
              <a:t> these matrices and transform the f (</a:t>
            </a:r>
            <a:r>
              <a:rPr lang="en-US" dirty="0" err="1"/>
              <a:t>s,t</a:t>
            </a:r>
            <a:r>
              <a:rPr lang="en-US" dirty="0"/>
              <a:t>) to become a set of uncorrelated or orthogonal predictors. </a:t>
            </a:r>
            <a:endParaRPr lang="en-US" dirty="0" smtClean="0"/>
          </a:p>
          <a:p>
            <a:endParaRPr lang="en-US" dirty="0"/>
          </a:p>
          <a:p>
            <a:r>
              <a:rPr lang="en-US" dirty="0" smtClean="0"/>
              <a:t>For </a:t>
            </a:r>
            <a:r>
              <a:rPr lang="en-US" dirty="0"/>
              <a:t>a square, symmetric and real matrix, like Q or </a:t>
            </a:r>
            <a:r>
              <a:rPr lang="en-US" dirty="0" err="1"/>
              <a:t>Q</a:t>
            </a:r>
            <a:r>
              <a:rPr lang="en-US" baseline="30000" dirty="0" err="1"/>
              <a:t>a</a:t>
            </a:r>
            <a:r>
              <a:rPr lang="en-US" dirty="0"/>
              <a:t>, this can be done easily, an important property of such matrices being that all eigenvalues are </a:t>
            </a:r>
            <a:r>
              <a:rPr lang="en-US" dirty="0" smtClean="0"/>
              <a:t>real and positive </a:t>
            </a:r>
            <a:r>
              <a:rPr lang="en-US" dirty="0"/>
              <a:t>and the eigenvectors are orthogonal. The classical </a:t>
            </a:r>
            <a:r>
              <a:rPr lang="en-US" dirty="0" err="1"/>
              <a:t>eigenproblem</a:t>
            </a:r>
            <a:r>
              <a:rPr lang="en-US" dirty="0"/>
              <a:t> for matrix B can be stated</a:t>
            </a:r>
            <a:r>
              <a:rPr lang="en-US" dirty="0" smtClean="0"/>
              <a:t>:</a:t>
            </a:r>
          </a:p>
          <a:p>
            <a:endParaRPr lang="en-US" dirty="0"/>
          </a:p>
          <a:p>
            <a:r>
              <a:rPr lang="en-US" dirty="0"/>
              <a:t>		B </a:t>
            </a:r>
            <a:r>
              <a:rPr lang="en-US" dirty="0" err="1"/>
              <a:t>e</a:t>
            </a:r>
            <a:r>
              <a:rPr lang="en-US" baseline="-25000" dirty="0" err="1"/>
              <a:t>m</a:t>
            </a:r>
            <a:r>
              <a:rPr lang="en-US" dirty="0"/>
              <a:t> = </a:t>
            </a:r>
            <a:r>
              <a:rPr lang="el-GR" dirty="0" smtClean="0"/>
              <a:t>λ</a:t>
            </a:r>
            <a:r>
              <a:rPr lang="en-US" baseline="-25000" dirty="0" smtClean="0"/>
              <a:t>m</a:t>
            </a:r>
            <a:r>
              <a:rPr lang="en-US" dirty="0" smtClean="0"/>
              <a:t> </a:t>
            </a:r>
            <a:r>
              <a:rPr lang="en-US" dirty="0" err="1"/>
              <a:t>e</a:t>
            </a:r>
            <a:r>
              <a:rPr lang="en-US" baseline="-25000" dirty="0" err="1"/>
              <a:t>m</a:t>
            </a:r>
            <a:r>
              <a:rPr lang="en-US" dirty="0"/>
              <a:t>   (5.2</a:t>
            </a:r>
            <a:r>
              <a:rPr lang="en-US" dirty="0" smtClean="0"/>
              <a:t>)</a:t>
            </a:r>
          </a:p>
          <a:p>
            <a:endParaRPr lang="en-US" dirty="0"/>
          </a:p>
          <a:p>
            <a:r>
              <a:rPr lang="en-US" dirty="0"/>
              <a:t>where </a:t>
            </a:r>
            <a:endParaRPr lang="en-US" dirty="0" smtClean="0"/>
          </a:p>
          <a:p>
            <a:r>
              <a:rPr lang="en-US" dirty="0" smtClean="0"/>
              <a:t>e </a:t>
            </a:r>
            <a:r>
              <a:rPr lang="en-US" dirty="0"/>
              <a:t>is the eigenvector and </a:t>
            </a:r>
            <a:r>
              <a:rPr lang="el-GR" dirty="0" smtClean="0"/>
              <a:t>λ</a:t>
            </a:r>
            <a:r>
              <a:rPr lang="en-US" dirty="0" smtClean="0"/>
              <a:t> </a:t>
            </a:r>
            <a:r>
              <a:rPr lang="en-US" dirty="0"/>
              <a:t>is the eigenvalue, and for this discussion B is either Q or </a:t>
            </a:r>
            <a:r>
              <a:rPr lang="en-US" dirty="0" err="1"/>
              <a:t>Q</a:t>
            </a:r>
            <a:r>
              <a:rPr lang="en-US" baseline="30000" dirty="0" err="1"/>
              <a:t>a</a:t>
            </a:r>
            <a:r>
              <a:rPr lang="en-US" dirty="0"/>
              <a:t>. </a:t>
            </a:r>
            <a:endParaRPr lang="en-US" dirty="0" smtClean="0"/>
          </a:p>
          <a:p>
            <a:endParaRPr lang="en-US" dirty="0" smtClean="0"/>
          </a:p>
          <a:p>
            <a:r>
              <a:rPr lang="en-US" dirty="0" smtClean="0"/>
              <a:t>The </a:t>
            </a:r>
            <a:r>
              <a:rPr lang="en-US" dirty="0"/>
              <a:t>index m indicates there is a set of eigenvalues and vectors. Notice the non-uniqueness of (5.2) - any multiplication of </a:t>
            </a:r>
            <a:r>
              <a:rPr lang="en-US" dirty="0" err="1"/>
              <a:t>e</a:t>
            </a:r>
            <a:r>
              <a:rPr lang="en-US" baseline="-25000" dirty="0" err="1"/>
              <a:t>m</a:t>
            </a:r>
            <a:r>
              <a:rPr lang="en-US" dirty="0"/>
              <a:t> by a positive or negative constant still satisfies (5.2). Often it will be convenient to assume that the norm |e| is 1 for each m. </a:t>
            </a:r>
          </a:p>
        </p:txBody>
      </p:sp>
    </p:spTree>
    <p:extLst>
      <p:ext uri="{BB962C8B-B14F-4D97-AF65-F5344CB8AC3E}">
        <p14:creationId xmlns:p14="http://schemas.microsoft.com/office/powerpoint/2010/main" val="105175082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1824</TotalTime>
  <Words>1411</Words>
  <Application>Microsoft Office PowerPoint</Application>
  <PresentationFormat>On-screen Show (4:3)</PresentationFormat>
  <Paragraphs>230</Paragraphs>
  <Slides>37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39" baseType="lpstr">
      <vt:lpstr>Office Theme</vt:lpstr>
      <vt:lpstr>Chart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1948-2005 to 1948-2014</vt:lpstr>
      <vt:lpstr>PowerPoint Presentation</vt:lpstr>
      <vt:lpstr>PowerPoint Presentation</vt:lpstr>
      <vt:lpstr>PowerPoint Presentation</vt:lpstr>
      <vt:lpstr>PowerPoint Presentation</vt:lpstr>
      <vt:lpstr>PowerPoint Presentation</vt:lpstr>
      <vt:lpstr>PowerPoint Presentation</vt:lpstr>
      <vt:lpstr>More examples</vt:lpstr>
      <vt:lpstr>PowerPoint Presentation</vt:lpstr>
      <vt:lpstr>PowerPoint Presentation</vt:lpstr>
      <vt:lpstr>PowerPoint Presentation</vt:lpstr>
      <vt:lpstr>simplifications</vt:lpstr>
      <vt:lpstr>Other</vt:lpstr>
      <vt:lpstr>Common misunderstandings</vt:lpstr>
      <vt:lpstr>Finally, how to calculate EOFs?</vt:lpstr>
      <vt:lpstr>Significant Advance in Calculating EOF From a Very Large Data set.  Huug van den Dool huug.vandendool@noaa.gov</vt:lpstr>
      <vt:lpstr>Basics: f (s, t) = ∑m αm(t) em(s)   (0)  em(s) = ∑t αm(t) f (s, t) / ∑ t α2m(t)  (1) αm(t) = ∑s  em(s) f (s, t) / ∑s e2m(s)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Huug Vandendool</dc:creator>
  <cp:lastModifiedBy>Suru</cp:lastModifiedBy>
  <cp:revision>24</cp:revision>
  <cp:lastPrinted>2014-04-06T20:45:08Z</cp:lastPrinted>
  <dcterms:created xsi:type="dcterms:W3CDTF">2014-04-03T17:29:54Z</dcterms:created>
  <dcterms:modified xsi:type="dcterms:W3CDTF">2014-04-09T13:27:04Z</dcterms:modified>
</cp:coreProperties>
</file>