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4" r:id="rId10"/>
    <p:sldId id="266" r:id="rId11"/>
    <p:sldId id="276" r:id="rId12"/>
    <p:sldId id="275" r:id="rId13"/>
    <p:sldId id="268" r:id="rId14"/>
    <p:sldId id="269" r:id="rId15"/>
    <p:sldId id="279" r:id="rId16"/>
    <p:sldId id="270" r:id="rId17"/>
    <p:sldId id="271" r:id="rId18"/>
    <p:sldId id="272" r:id="rId19"/>
    <p:sldId id="273" r:id="rId20"/>
    <p:sldId id="277" r:id="rId21"/>
    <p:sldId id="278"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0385C2-2197-46B3-951D-6D63E8BD6730}"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128372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385C2-2197-46B3-951D-6D63E8BD6730}"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1346687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385C2-2197-46B3-951D-6D63E8BD6730}"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392663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0385C2-2197-46B3-951D-6D63E8BD6730}"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2706983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0385C2-2197-46B3-951D-6D63E8BD6730}"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3894568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0385C2-2197-46B3-951D-6D63E8BD6730}"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572823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0385C2-2197-46B3-951D-6D63E8BD6730}" type="datetimeFigureOut">
              <a:rPr lang="en-US" smtClean="0"/>
              <a:t>4/2/2014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1606889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0385C2-2197-46B3-951D-6D63E8BD6730}" type="datetimeFigureOut">
              <a:rPr lang="en-US" smtClean="0"/>
              <a:t>4/2/2014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2429531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385C2-2197-46B3-951D-6D63E8BD6730}" type="datetimeFigureOut">
              <a:rPr lang="en-US" smtClean="0"/>
              <a:t>4/2/2014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2504590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385C2-2197-46B3-951D-6D63E8BD6730}"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480494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385C2-2197-46B3-951D-6D63E8BD6730}"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E8BE-8965-4463-B963-B7880688B713}" type="slidenum">
              <a:rPr lang="en-US" smtClean="0"/>
              <a:t>‹#›</a:t>
            </a:fld>
            <a:endParaRPr lang="en-US"/>
          </a:p>
        </p:txBody>
      </p:sp>
    </p:spTree>
    <p:extLst>
      <p:ext uri="{BB962C8B-B14F-4D97-AF65-F5344CB8AC3E}">
        <p14:creationId xmlns:p14="http://schemas.microsoft.com/office/powerpoint/2010/main" val="1001000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385C2-2197-46B3-951D-6D63E8BD6730}" type="datetimeFigureOut">
              <a:rPr lang="en-US" smtClean="0"/>
              <a:t>4/2/2014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2E8BE-8965-4463-B963-B7880688B713}" type="slidenum">
              <a:rPr lang="en-US" smtClean="0"/>
              <a:t>‹#›</a:t>
            </a:fld>
            <a:endParaRPr lang="en-US"/>
          </a:p>
        </p:txBody>
      </p:sp>
    </p:spTree>
    <p:extLst>
      <p:ext uri="{BB962C8B-B14F-4D97-AF65-F5344CB8AC3E}">
        <p14:creationId xmlns:p14="http://schemas.microsoft.com/office/powerpoint/2010/main" val="2504461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9144000" cy="6524863"/>
          </a:xfrm>
          <a:prstGeom prst="rect">
            <a:avLst/>
          </a:prstGeom>
        </p:spPr>
        <p:txBody>
          <a:bodyPr wrap="square">
            <a:spAutoFit/>
          </a:bodyPr>
          <a:lstStyle/>
          <a:p>
            <a:r>
              <a:rPr lang="en-US" b="1" dirty="0">
                <a:solidFill>
                  <a:srgbClr val="FF0000"/>
                </a:solidFill>
              </a:rPr>
              <a:t>Chapter 2.  Background on Orthogonal Functions and Covariance</a:t>
            </a:r>
            <a:r>
              <a:rPr lang="en-US" dirty="0">
                <a:solidFill>
                  <a:srgbClr val="FF0000"/>
                </a:solidFill>
              </a:rPr>
              <a:t>  </a:t>
            </a:r>
          </a:p>
          <a:p>
            <a:r>
              <a:rPr lang="en-US" dirty="0"/>
              <a:t>								</a:t>
            </a:r>
          </a:p>
          <a:p>
            <a:r>
              <a:rPr lang="en-US" dirty="0"/>
              <a:t>The purpose </a:t>
            </a:r>
            <a:r>
              <a:rPr lang="en-US" dirty="0" smtClean="0"/>
              <a:t>is </a:t>
            </a:r>
            <a:r>
              <a:rPr lang="en-US" dirty="0"/>
              <a:t>to present some basic mathematics and statistics that will be used heavily in subsequent chapters.  The organization of the material and the emphasis on some important details peculiar to the geophysical discipline should help the reader.</a:t>
            </a:r>
          </a:p>
          <a:p>
            <a:r>
              <a:rPr lang="en-US" b="1" dirty="0"/>
              <a:t> </a:t>
            </a:r>
            <a:endParaRPr lang="en-US" dirty="0"/>
          </a:p>
          <a:p>
            <a:r>
              <a:rPr lang="en-US" b="1" dirty="0">
                <a:solidFill>
                  <a:srgbClr val="FF0000"/>
                </a:solidFill>
              </a:rPr>
              <a:t>2.1 Orthogonal </a:t>
            </a:r>
            <a:r>
              <a:rPr lang="en-US" b="1" dirty="0" smtClean="0">
                <a:solidFill>
                  <a:srgbClr val="FF0000"/>
                </a:solidFill>
              </a:rPr>
              <a:t>Functions</a:t>
            </a:r>
            <a:r>
              <a:rPr lang="en-US" dirty="0"/>
              <a:t> </a:t>
            </a:r>
          </a:p>
          <a:p>
            <a:r>
              <a:rPr lang="en-US" dirty="0"/>
              <a:t> </a:t>
            </a:r>
          </a:p>
          <a:p>
            <a:r>
              <a:rPr lang="en-US" dirty="0"/>
              <a:t>Two functions f and g are defined to be orthogonal on a domain S </a:t>
            </a:r>
            <a:r>
              <a:rPr lang="en-US" dirty="0" smtClean="0"/>
              <a:t>if</a:t>
            </a:r>
          </a:p>
          <a:p>
            <a:r>
              <a:rPr lang="en-US" dirty="0"/>
              <a:t> </a:t>
            </a:r>
          </a:p>
          <a:p>
            <a:r>
              <a:rPr lang="en-US" dirty="0"/>
              <a:t>			</a:t>
            </a:r>
            <a:r>
              <a:rPr lang="en-US" dirty="0" smtClean="0"/>
              <a:t>∫   </a:t>
            </a:r>
            <a:r>
              <a:rPr lang="en-US" dirty="0"/>
              <a:t>f(s) g(s)   ds	=  0   </a:t>
            </a:r>
            <a:r>
              <a:rPr lang="en-US" dirty="0" smtClean="0"/>
              <a:t>  	</a:t>
            </a:r>
            <a:r>
              <a:rPr lang="en-US" dirty="0"/>
              <a:t>	(2.1)</a:t>
            </a:r>
          </a:p>
          <a:p>
            <a:r>
              <a:rPr lang="en-US" dirty="0"/>
              <a:t>			S</a:t>
            </a:r>
          </a:p>
          <a:p>
            <a:r>
              <a:rPr lang="en-US" dirty="0"/>
              <a:t>where s is space, 1, 2 or more dimensions, and the integral is taken over S. </a:t>
            </a:r>
            <a:endParaRPr lang="en-US" dirty="0" smtClean="0"/>
          </a:p>
          <a:p>
            <a:endParaRPr lang="en-US" dirty="0" smtClean="0"/>
          </a:p>
          <a:p>
            <a:r>
              <a:rPr lang="en-US" dirty="0"/>
              <a:t>	</a:t>
            </a:r>
            <a:r>
              <a:rPr lang="en-US" dirty="0" smtClean="0"/>
              <a:t>Since </a:t>
            </a:r>
            <a:r>
              <a:rPr lang="en-US" dirty="0"/>
              <a:t>we will work with data observed at discrete points and with large sets of orthogonal functions we redefine and extend a discrete version of </a:t>
            </a:r>
            <a:r>
              <a:rPr lang="en-US" dirty="0" smtClean="0"/>
              <a:t> (</a:t>
            </a:r>
            <a:r>
              <a:rPr lang="en-US" dirty="0"/>
              <a:t>2.1) as </a:t>
            </a:r>
          </a:p>
          <a:p>
            <a:r>
              <a:rPr lang="en-US" dirty="0"/>
              <a:t>			n</a:t>
            </a:r>
            <a:r>
              <a:rPr lang="en-US" baseline="-25000" dirty="0"/>
              <a:t>s</a:t>
            </a:r>
            <a:endParaRPr lang="en-US" dirty="0"/>
          </a:p>
          <a:p>
            <a:r>
              <a:rPr lang="en-US" dirty="0"/>
              <a:t>			</a:t>
            </a:r>
            <a:r>
              <a:rPr lang="en-US" dirty="0" smtClean="0"/>
              <a:t>∑ </a:t>
            </a:r>
            <a:r>
              <a:rPr lang="en-US" dirty="0" err="1"/>
              <a:t>e</a:t>
            </a:r>
            <a:r>
              <a:rPr lang="en-US" baseline="-25000" dirty="0" err="1"/>
              <a:t>k</a:t>
            </a:r>
            <a:r>
              <a:rPr lang="en-US" dirty="0"/>
              <a:t>(s)  </a:t>
            </a:r>
            <a:r>
              <a:rPr lang="en-US" dirty="0" err="1"/>
              <a:t>e</a:t>
            </a:r>
            <a:r>
              <a:rPr lang="en-US" baseline="-25000" dirty="0" err="1"/>
              <a:t>m</a:t>
            </a:r>
            <a:r>
              <a:rPr lang="en-US" dirty="0"/>
              <a:t>(s) 	=  0 		for k  </a:t>
            </a:r>
            <a:r>
              <a:rPr lang="en-US" dirty="0" smtClean="0"/>
              <a:t>≠ m</a:t>
            </a:r>
          </a:p>
          <a:p>
            <a:r>
              <a:rPr lang="en-US" dirty="0" smtClean="0"/>
              <a:t>			s=1</a:t>
            </a:r>
          </a:p>
          <a:p>
            <a:r>
              <a:rPr lang="en-US" dirty="0"/>
              <a:t>					=   positive 	for k = m	</a:t>
            </a:r>
            <a:r>
              <a:rPr lang="en-US" dirty="0" smtClean="0"/>
              <a:t>     (</a:t>
            </a:r>
            <a:r>
              <a:rPr lang="en-US" dirty="0"/>
              <a:t>2.2)</a:t>
            </a:r>
          </a:p>
          <a:p>
            <a:r>
              <a:rPr lang="en-US" dirty="0"/>
              <a:t>					=  1 </a:t>
            </a:r>
            <a:r>
              <a:rPr lang="en-US" dirty="0" smtClean="0"/>
              <a:t>                           for  k </a:t>
            </a:r>
            <a:r>
              <a:rPr lang="en-US" dirty="0"/>
              <a:t>= m;  </a:t>
            </a:r>
            <a:r>
              <a:rPr lang="en-US" dirty="0" smtClean="0"/>
              <a:t> orthonormal</a:t>
            </a:r>
            <a:endParaRPr lang="en-US" dirty="0"/>
          </a:p>
          <a:p>
            <a:endParaRPr lang="en-US" dirty="0" smtClean="0"/>
          </a:p>
          <a:p>
            <a:r>
              <a:rPr lang="en-US" sz="1100" dirty="0" smtClean="0"/>
              <a:t>The </a:t>
            </a:r>
            <a:r>
              <a:rPr lang="en-US" sz="1100" dirty="0"/>
              <a:t>summation is over s = 1 to n</a:t>
            </a:r>
            <a:r>
              <a:rPr lang="en-US" sz="1100" baseline="-25000" dirty="0"/>
              <a:t>s</a:t>
            </a:r>
            <a:r>
              <a:rPr lang="en-US" sz="1100" dirty="0"/>
              <a:t> , the number of (observed) points in space. The </a:t>
            </a:r>
            <a:r>
              <a:rPr lang="en-US" sz="1100" dirty="0" err="1"/>
              <a:t>e</a:t>
            </a:r>
            <a:r>
              <a:rPr lang="en-US" sz="1100" baseline="-25000" dirty="0" err="1"/>
              <a:t>k</a:t>
            </a:r>
            <a:r>
              <a:rPr lang="en-US" sz="1100" dirty="0"/>
              <a:t>(s) are basis functions, orthogonal to all </a:t>
            </a:r>
            <a:r>
              <a:rPr lang="en-US" sz="1100" dirty="0" err="1"/>
              <a:t>e</a:t>
            </a:r>
            <a:r>
              <a:rPr lang="en-US" sz="1100" baseline="-25000" dirty="0" err="1"/>
              <a:t>m</a:t>
            </a:r>
            <a:r>
              <a:rPr lang="en-US" sz="1100" dirty="0"/>
              <a:t>(s), k</a:t>
            </a:r>
            <a:r>
              <a:rPr lang="en-US" sz="1100" dirty="0" smtClean="0"/>
              <a:t> ≠ m</a:t>
            </a:r>
            <a:r>
              <a:rPr lang="en-US" sz="1100" dirty="0"/>
              <a:t>.  The functions </a:t>
            </a:r>
            <a:r>
              <a:rPr lang="en-US" sz="1100" dirty="0" err="1"/>
              <a:t>e</a:t>
            </a:r>
            <a:r>
              <a:rPr lang="en-US" sz="1100" baseline="-25000" dirty="0" err="1"/>
              <a:t>k</a:t>
            </a:r>
            <a:r>
              <a:rPr lang="en-US" sz="1100" dirty="0"/>
              <a:t>(s) are said to be orthonormal when the </a:t>
            </a:r>
            <a:r>
              <a:rPr lang="en-US" sz="1100" dirty="0" err="1"/>
              <a:t>rhs</a:t>
            </a:r>
            <a:r>
              <a:rPr lang="en-US" sz="1100" dirty="0"/>
              <a:t> in (2.2) is either zero or unity.</a:t>
            </a:r>
          </a:p>
        </p:txBody>
      </p:sp>
    </p:spTree>
    <p:extLst>
      <p:ext uri="{BB962C8B-B14F-4D97-AF65-F5344CB8AC3E}">
        <p14:creationId xmlns:p14="http://schemas.microsoft.com/office/powerpoint/2010/main" val="1795404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35888"/>
            <a:ext cx="8686800" cy="5355312"/>
          </a:xfrm>
          <a:prstGeom prst="rect">
            <a:avLst/>
          </a:prstGeom>
        </p:spPr>
        <p:txBody>
          <a:bodyPr wrap="square">
            <a:spAutoFit/>
          </a:bodyPr>
          <a:lstStyle/>
          <a:p>
            <a:r>
              <a:rPr lang="en-US" dirty="0"/>
              <a:t>The covariance between D and T is given by   </a:t>
            </a:r>
          </a:p>
          <a:p>
            <a:r>
              <a:rPr lang="en-US" dirty="0"/>
              <a:t>		</a:t>
            </a:r>
            <a:r>
              <a:rPr lang="en-US" dirty="0" err="1"/>
              <a:t>cov</a:t>
            </a:r>
            <a:r>
              <a:rPr lang="en-US" baseline="-25000" dirty="0" err="1"/>
              <a:t>DT</a:t>
            </a:r>
            <a:r>
              <a:rPr lang="en-US" dirty="0"/>
              <a:t> = </a:t>
            </a:r>
            <a:r>
              <a:rPr lang="en-US" dirty="0" smtClean="0"/>
              <a:t>∑ </a:t>
            </a:r>
            <a:r>
              <a:rPr lang="en-US" dirty="0"/>
              <a:t>D’(t) T’(t) /  </a:t>
            </a:r>
            <a:r>
              <a:rPr lang="en-US" dirty="0" err="1"/>
              <a:t>n</a:t>
            </a:r>
            <a:r>
              <a:rPr lang="en-US" baseline="-25000" dirty="0" err="1"/>
              <a:t>t</a:t>
            </a:r>
            <a:r>
              <a:rPr lang="en-US" dirty="0"/>
              <a:t>   				(2.10) </a:t>
            </a:r>
          </a:p>
          <a:p>
            <a:r>
              <a:rPr lang="en-US" dirty="0"/>
              <a:t>The physical units of covariance in this example are </a:t>
            </a:r>
            <a:r>
              <a:rPr lang="en-US" dirty="0" smtClean="0"/>
              <a:t>(</a:t>
            </a:r>
            <a:r>
              <a:rPr lang="en-US" dirty="0" err="1" smtClean="0"/>
              <a:t>hPa</a:t>
            </a:r>
            <a:r>
              <a:rPr lang="en-US" dirty="0" smtClean="0"/>
              <a:t> </a:t>
            </a:r>
            <a:r>
              <a:rPr lang="en-US" baseline="30000" dirty="0" err="1"/>
              <a:t>o</a:t>
            </a:r>
            <a:r>
              <a:rPr lang="en-US" dirty="0" err="1"/>
              <a:t>C</a:t>
            </a:r>
            <a:r>
              <a:rPr lang="en-US" dirty="0"/>
              <a:t> ). </a:t>
            </a:r>
            <a:endParaRPr lang="en-US" dirty="0" smtClean="0"/>
          </a:p>
          <a:p>
            <a:endParaRPr lang="en-US" dirty="0"/>
          </a:p>
          <a:p>
            <a:r>
              <a:rPr lang="en-US" dirty="0" smtClean="0"/>
              <a:t>The </a:t>
            </a:r>
            <a:r>
              <a:rPr lang="en-US" dirty="0"/>
              <a:t>variance is given by  </a:t>
            </a:r>
          </a:p>
          <a:p>
            <a:r>
              <a:rPr lang="en-US" dirty="0"/>
              <a:t>		</a:t>
            </a:r>
            <a:r>
              <a:rPr lang="en-US" dirty="0" err="1"/>
              <a:t>var</a:t>
            </a:r>
            <a:r>
              <a:rPr lang="en-US" baseline="-25000" dirty="0" err="1"/>
              <a:t>D</a:t>
            </a:r>
            <a:r>
              <a:rPr lang="en-US" dirty="0"/>
              <a:t> = </a:t>
            </a:r>
            <a:r>
              <a:rPr lang="en-US" dirty="0" smtClean="0"/>
              <a:t>∑ </a:t>
            </a:r>
            <a:r>
              <a:rPr lang="en-US" dirty="0"/>
              <a:t>D’(t)D’(t) / </a:t>
            </a:r>
            <a:r>
              <a:rPr lang="en-US" dirty="0" err="1"/>
              <a:t>n</a:t>
            </a:r>
            <a:r>
              <a:rPr lang="en-US" baseline="-25000" dirty="0" err="1"/>
              <a:t>t</a:t>
            </a:r>
            <a:r>
              <a:rPr lang="en-US" dirty="0"/>
              <a:t>, 			(2.11) </a:t>
            </a:r>
          </a:p>
          <a:p>
            <a:r>
              <a:rPr lang="en-US" dirty="0"/>
              <a:t>and similarly for </a:t>
            </a:r>
            <a:r>
              <a:rPr lang="en-US" dirty="0" err="1"/>
              <a:t>var</a:t>
            </a:r>
            <a:r>
              <a:rPr lang="en-US" baseline="-25000" dirty="0" err="1"/>
              <a:t>T</a:t>
            </a:r>
            <a:r>
              <a:rPr lang="en-US" dirty="0"/>
              <a:t> . The standard deviation is  </a:t>
            </a:r>
            <a:r>
              <a:rPr lang="en-US" dirty="0" err="1"/>
              <a:t>sd</a:t>
            </a:r>
            <a:r>
              <a:rPr lang="en-US" baseline="-25000" dirty="0" err="1"/>
              <a:t>D</a:t>
            </a:r>
            <a:r>
              <a:rPr lang="en-US" dirty="0"/>
              <a:t>   =  (</a:t>
            </a:r>
            <a:r>
              <a:rPr lang="en-US" dirty="0" smtClean="0"/>
              <a:t> </a:t>
            </a:r>
            <a:r>
              <a:rPr lang="en-US" dirty="0" err="1"/>
              <a:t>var</a:t>
            </a:r>
            <a:r>
              <a:rPr lang="en-US" baseline="-25000" dirty="0" err="1"/>
              <a:t>D</a:t>
            </a:r>
            <a:r>
              <a:rPr lang="en-US" dirty="0"/>
              <a:t> </a:t>
            </a:r>
            <a:r>
              <a:rPr lang="en-US" dirty="0" smtClean="0"/>
              <a:t>)</a:t>
            </a:r>
            <a:r>
              <a:rPr lang="en-US" baseline="30000" dirty="0" smtClean="0"/>
              <a:t>1/2</a:t>
            </a:r>
            <a:r>
              <a:rPr lang="en-US" dirty="0" smtClean="0"/>
              <a:t> , </a:t>
            </a:r>
          </a:p>
          <a:p>
            <a:endParaRPr lang="en-US" dirty="0"/>
          </a:p>
          <a:p>
            <a:r>
              <a:rPr lang="en-US" dirty="0" smtClean="0"/>
              <a:t>and </a:t>
            </a:r>
            <a:r>
              <a:rPr lang="en-US" dirty="0"/>
              <a:t>the correlation between D and T is:</a:t>
            </a:r>
          </a:p>
          <a:p>
            <a:r>
              <a:rPr lang="en-US" dirty="0"/>
              <a:t>		</a:t>
            </a:r>
            <a:r>
              <a:rPr lang="el-GR" dirty="0" smtClean="0"/>
              <a:t>ρ</a:t>
            </a:r>
            <a:r>
              <a:rPr lang="en-US" dirty="0" smtClean="0"/>
              <a:t>  </a:t>
            </a:r>
            <a:r>
              <a:rPr lang="en-US" dirty="0"/>
              <a:t>=  </a:t>
            </a:r>
            <a:r>
              <a:rPr lang="en-US" dirty="0" err="1"/>
              <a:t>cov</a:t>
            </a:r>
            <a:r>
              <a:rPr lang="en-US" baseline="-25000" dirty="0" err="1"/>
              <a:t>DT</a:t>
            </a:r>
            <a:r>
              <a:rPr lang="en-US" dirty="0"/>
              <a:t> / ( </a:t>
            </a:r>
            <a:r>
              <a:rPr lang="en-US" dirty="0" err="1"/>
              <a:t>sd</a:t>
            </a:r>
            <a:r>
              <a:rPr lang="en-US" baseline="-25000" dirty="0" err="1"/>
              <a:t>D</a:t>
            </a:r>
            <a:r>
              <a:rPr lang="en-US" dirty="0"/>
              <a:t> . </a:t>
            </a:r>
            <a:r>
              <a:rPr lang="en-US" dirty="0" err="1"/>
              <a:t>sd</a:t>
            </a:r>
            <a:r>
              <a:rPr lang="en-US" baseline="-25000" dirty="0" err="1"/>
              <a:t>T</a:t>
            </a:r>
            <a:r>
              <a:rPr lang="en-US" dirty="0"/>
              <a:t> )				(2.12)</a:t>
            </a:r>
          </a:p>
          <a:p>
            <a:endParaRPr lang="en-US" dirty="0" smtClean="0"/>
          </a:p>
          <a:p>
            <a:r>
              <a:rPr lang="en-US" dirty="0" smtClean="0"/>
              <a:t>The </a:t>
            </a:r>
            <a:r>
              <a:rPr lang="en-US" dirty="0"/>
              <a:t>correlation is a non-dimensional quantity, -1 &lt;= </a:t>
            </a:r>
            <a:r>
              <a:rPr lang="el-GR" dirty="0" smtClean="0"/>
              <a:t>ρ</a:t>
            </a:r>
            <a:r>
              <a:rPr lang="en-US" dirty="0" smtClean="0"/>
              <a:t> </a:t>
            </a:r>
            <a:r>
              <a:rPr lang="en-US" dirty="0"/>
              <a:t>&lt;= 1. </a:t>
            </a:r>
            <a:endParaRPr lang="en-US" dirty="0" smtClean="0"/>
          </a:p>
          <a:p>
            <a:endParaRPr lang="en-US" dirty="0"/>
          </a:p>
          <a:p>
            <a:r>
              <a:rPr lang="en-US" dirty="0"/>
              <a:t>	Calling D the predictor, and T the </a:t>
            </a:r>
            <a:r>
              <a:rPr lang="en-US" dirty="0" err="1"/>
              <a:t>predictand</a:t>
            </a:r>
            <a:r>
              <a:rPr lang="en-US" dirty="0"/>
              <a:t>, </a:t>
            </a:r>
            <a:r>
              <a:rPr lang="en-US" dirty="0" smtClean="0"/>
              <a:t>there </a:t>
            </a:r>
            <a:r>
              <a:rPr lang="en-US" dirty="0"/>
              <a:t>is a regression line </a:t>
            </a:r>
            <a:r>
              <a:rPr lang="en-US" dirty="0" err="1"/>
              <a:t>T’</a:t>
            </a:r>
            <a:r>
              <a:rPr lang="en-US" baseline="-25000" dirty="0" err="1"/>
              <a:t>fcst</a:t>
            </a:r>
            <a:r>
              <a:rPr lang="en-US" dirty="0"/>
              <a:t> = b D’ which, over t = 1, </a:t>
            </a:r>
            <a:r>
              <a:rPr lang="en-US" dirty="0" err="1"/>
              <a:t>n</a:t>
            </a:r>
            <a:r>
              <a:rPr lang="en-US" baseline="-25000" dirty="0" err="1"/>
              <a:t>t</a:t>
            </a:r>
            <a:r>
              <a:rPr lang="en-US" dirty="0"/>
              <a:t> , explains </a:t>
            </a:r>
            <a:r>
              <a:rPr lang="el-GR" dirty="0"/>
              <a:t>ρ </a:t>
            </a:r>
            <a:r>
              <a:rPr lang="en-US" baseline="30000" dirty="0" smtClean="0"/>
              <a:t>2  </a:t>
            </a:r>
            <a:r>
              <a:rPr lang="en-US" dirty="0"/>
              <a:t>% of the variance in T. </a:t>
            </a:r>
            <a:r>
              <a:rPr lang="en-US" dirty="0" smtClean="0"/>
              <a:t> The </a:t>
            </a:r>
            <a:r>
              <a:rPr lang="en-US" dirty="0"/>
              <a:t>subscript ‘</a:t>
            </a:r>
            <a:r>
              <a:rPr lang="en-US" dirty="0" err="1"/>
              <a:t>fcst</a:t>
            </a:r>
            <a:r>
              <a:rPr lang="en-US" dirty="0"/>
              <a:t>’ designates a forecast for T given D. The regression coefficient b is given by</a:t>
            </a:r>
          </a:p>
          <a:p>
            <a:r>
              <a:rPr lang="en-US" dirty="0"/>
              <a:t>		b = </a:t>
            </a:r>
            <a:r>
              <a:rPr lang="el-GR" dirty="0" smtClean="0"/>
              <a:t>ρ</a:t>
            </a:r>
            <a:r>
              <a:rPr lang="en-US" dirty="0" smtClean="0"/>
              <a:t>  </a:t>
            </a:r>
            <a:r>
              <a:rPr lang="en-US" dirty="0" err="1"/>
              <a:t>sd</a:t>
            </a:r>
            <a:r>
              <a:rPr lang="en-US" baseline="-25000" dirty="0" err="1"/>
              <a:t>T</a:t>
            </a:r>
            <a:r>
              <a:rPr lang="en-US" dirty="0"/>
              <a:t> / </a:t>
            </a:r>
            <a:r>
              <a:rPr lang="en-US" dirty="0" err="1"/>
              <a:t>sd</a:t>
            </a:r>
            <a:r>
              <a:rPr lang="en-US" baseline="-25000" dirty="0" err="1"/>
              <a:t>D</a:t>
            </a:r>
            <a:r>
              <a:rPr lang="en-US" dirty="0"/>
              <a:t> 					(2.13)</a:t>
            </a:r>
          </a:p>
          <a:p>
            <a:r>
              <a:rPr lang="en-US" dirty="0"/>
              <a:t>	The correlation has been used widely in </a:t>
            </a:r>
            <a:r>
              <a:rPr lang="en-US" dirty="0" err="1"/>
              <a:t>tele</a:t>
            </a:r>
            <a:r>
              <a:rPr lang="en-US" dirty="0"/>
              <a:t>-connection studies to gauge relationships or ‘connection’ between far away points. </a:t>
            </a:r>
          </a:p>
        </p:txBody>
      </p:sp>
    </p:spTree>
    <p:extLst>
      <p:ext uri="{BB962C8B-B14F-4D97-AF65-F5344CB8AC3E}">
        <p14:creationId xmlns:p14="http://schemas.microsoft.com/office/powerpoint/2010/main" val="1025017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8847"/>
            <a:ext cx="8534400" cy="4801314"/>
          </a:xfrm>
          <a:prstGeom prst="rect">
            <a:avLst/>
          </a:prstGeom>
        </p:spPr>
        <p:txBody>
          <a:bodyPr wrap="square">
            <a:spAutoFit/>
          </a:bodyPr>
          <a:lstStyle/>
          <a:p>
            <a:r>
              <a:rPr lang="en-US" dirty="0"/>
              <a:t>The suggestion of a predictive capability is more explicit when D(t) and T(t), while both time series of length </a:t>
            </a:r>
            <a:r>
              <a:rPr lang="en-US" dirty="0" err="1"/>
              <a:t>n</a:t>
            </a:r>
            <a:r>
              <a:rPr lang="en-US" baseline="-25000" dirty="0" err="1"/>
              <a:t>t</a:t>
            </a:r>
            <a:r>
              <a:rPr lang="en-US" dirty="0"/>
              <a:t>, are offset in time, D leading T.  </a:t>
            </a:r>
            <a:r>
              <a:rPr lang="en-US" dirty="0" smtClean="0">
                <a:solidFill>
                  <a:srgbClr val="FF0000"/>
                </a:solidFill>
              </a:rPr>
              <a:t>Example.</a:t>
            </a:r>
            <a:r>
              <a:rPr lang="en-US" dirty="0" smtClean="0"/>
              <a:t> </a:t>
            </a:r>
          </a:p>
          <a:p>
            <a:endParaRPr lang="en-US" dirty="0"/>
          </a:p>
          <a:p>
            <a:r>
              <a:rPr lang="en-US" dirty="0" smtClean="0"/>
              <a:t>If </a:t>
            </a:r>
            <a:r>
              <a:rPr lang="en-US" dirty="0"/>
              <a:t>D and T are the same variable at the same location, but offset in time, the above describes the first steps of an auto-regressive forecast system. Note also that the correlation is used frequently for verification of forecasts against observations</a:t>
            </a:r>
            <a:r>
              <a:rPr lang="en-US" dirty="0" smtClean="0"/>
              <a:t>.</a:t>
            </a:r>
          </a:p>
          <a:p>
            <a:endParaRPr lang="en-US" dirty="0"/>
          </a:p>
          <a:p>
            <a:r>
              <a:rPr lang="en-US" dirty="0"/>
              <a:t>	In many texts the route to (2.12) is taken via ‘standardized’ variables, i.e. using (2.8), (2.9) and (2.11) we define: </a:t>
            </a:r>
            <a:endParaRPr lang="en-US" dirty="0" smtClean="0"/>
          </a:p>
          <a:p>
            <a:endParaRPr lang="en-US" dirty="0"/>
          </a:p>
          <a:p>
            <a:r>
              <a:rPr lang="en-US" dirty="0"/>
              <a:t>		D”(t) = ( D(t) - &lt;D&gt; ) /  </a:t>
            </a:r>
            <a:r>
              <a:rPr lang="en-US" dirty="0" err="1"/>
              <a:t>sd</a:t>
            </a:r>
            <a:r>
              <a:rPr lang="en-US" baseline="-25000" dirty="0" err="1"/>
              <a:t>D</a:t>
            </a:r>
            <a:r>
              <a:rPr lang="en-US" dirty="0"/>
              <a:t> 				(2.9a) </a:t>
            </a:r>
          </a:p>
          <a:p>
            <a:r>
              <a:rPr lang="en-US" dirty="0"/>
              <a:t>which have no physical units. Given these standardized anomalies, correlation and covariance become the same and are given by</a:t>
            </a:r>
          </a:p>
          <a:p>
            <a:r>
              <a:rPr lang="en-US" dirty="0"/>
              <a:t>		 </a:t>
            </a:r>
            <a:r>
              <a:rPr lang="el-GR" dirty="0" smtClean="0"/>
              <a:t>ρ</a:t>
            </a:r>
            <a:r>
              <a:rPr lang="en-US" dirty="0" smtClean="0"/>
              <a:t>  </a:t>
            </a:r>
            <a:r>
              <a:rPr lang="en-US" dirty="0"/>
              <a:t>=  </a:t>
            </a:r>
            <a:r>
              <a:rPr lang="en-US" dirty="0" err="1"/>
              <a:t>cov</a:t>
            </a:r>
            <a:r>
              <a:rPr lang="en-US" baseline="-25000" dirty="0" err="1"/>
              <a:t>D</a:t>
            </a:r>
            <a:r>
              <a:rPr lang="en-US" baseline="-25000" dirty="0"/>
              <a:t>’’T’’</a:t>
            </a:r>
            <a:r>
              <a:rPr lang="en-US" dirty="0"/>
              <a:t> = </a:t>
            </a:r>
            <a:r>
              <a:rPr lang="en-US" dirty="0" smtClean="0"/>
              <a:t>∑ </a:t>
            </a:r>
            <a:r>
              <a:rPr lang="en-US" dirty="0"/>
              <a:t>D “(t) T ”(t) / </a:t>
            </a:r>
            <a:r>
              <a:rPr lang="en-US" dirty="0" err="1"/>
              <a:t>n</a:t>
            </a:r>
            <a:r>
              <a:rPr lang="en-US" baseline="-25000" dirty="0" err="1"/>
              <a:t>t</a:t>
            </a:r>
            <a:r>
              <a:rPr lang="en-US" dirty="0"/>
              <a:t>			(2.12a) </a:t>
            </a:r>
          </a:p>
          <a:p>
            <a:r>
              <a:rPr lang="en-US" dirty="0"/>
              <a:t>			 </a:t>
            </a:r>
            <a:r>
              <a:rPr lang="en-US" dirty="0" smtClean="0"/>
              <a:t>         t</a:t>
            </a:r>
            <a:endParaRPr lang="en-US" dirty="0"/>
          </a:p>
          <a:p>
            <a:r>
              <a:rPr lang="en-US" dirty="0"/>
              <a:t>So, the correlation does not change </a:t>
            </a:r>
            <a:r>
              <a:rPr lang="en-US" dirty="0" err="1"/>
              <a:t>wrt</a:t>
            </a:r>
            <a:r>
              <a:rPr lang="en-US" dirty="0"/>
              <a:t> (2.12), but the covariance does change relative to (2.10) and loses its physical units.</a:t>
            </a:r>
          </a:p>
        </p:txBody>
      </p:sp>
    </p:spTree>
    <p:extLst>
      <p:ext uri="{BB962C8B-B14F-4D97-AF65-F5344CB8AC3E}">
        <p14:creationId xmlns:p14="http://schemas.microsoft.com/office/powerpoint/2010/main" val="547818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en-US" altLang="en-US"/>
          </a:p>
        </p:txBody>
      </p:sp>
      <p:sp>
        <p:nvSpPr>
          <p:cNvPr id="38915" name="Rectangle 3"/>
          <p:cNvSpPr>
            <a:spLocks noGrp="1" noChangeArrowheads="1"/>
          </p:cNvSpPr>
          <p:nvPr>
            <p:ph type="body" idx="1"/>
          </p:nvPr>
        </p:nvSpPr>
        <p:spPr/>
        <p:txBody>
          <a:bodyPr/>
          <a:lstStyle/>
          <a:p>
            <a:endParaRPr lang="en-US" altLang="en-US"/>
          </a:p>
        </p:txBody>
      </p:sp>
      <p:pic>
        <p:nvPicPr>
          <p:cNvPr id="38916" name="Picture 4" descr="darwinte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0"/>
            <a:ext cx="5299075" cy="6858000"/>
          </a:xfrm>
          <a:prstGeom prst="rect">
            <a:avLst/>
          </a:prstGeom>
          <a:noFill/>
          <a:extLst>
            <a:ext uri="{909E8E84-426E-40DD-AFC4-6F175D3DCCD1}">
              <a14:hiddenFill xmlns:a14="http://schemas.microsoft.com/office/drawing/2010/main">
                <a:solidFill>
                  <a:srgbClr val="FFFFFF"/>
                </a:solidFill>
              </a14:hiddenFill>
            </a:ext>
          </a:extLst>
        </p:spPr>
      </p:pic>
      <p:sp>
        <p:nvSpPr>
          <p:cNvPr id="38917" name="Text Box 5"/>
          <p:cNvSpPr txBox="1">
            <a:spLocks noChangeArrowheads="1"/>
          </p:cNvSpPr>
          <p:nvPr/>
        </p:nvSpPr>
        <p:spPr bwMode="auto">
          <a:xfrm>
            <a:off x="6324600" y="533400"/>
            <a:ext cx="2514600" cy="27813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Fig. 8.6: The correlation (*100.) between the Nino34 SST index in fall (SON) and the temperature (top) and precipitation (bottom) in the following JFM in the United States. Correlations in excess of 0.2 are shaded. Contours every 0.1 – no contours for -.1, 0 and +0.1 shown.</a:t>
            </a:r>
          </a:p>
        </p:txBody>
      </p:sp>
    </p:spTree>
    <p:extLst>
      <p:ext uri="{BB962C8B-B14F-4D97-AF65-F5344CB8AC3E}">
        <p14:creationId xmlns:p14="http://schemas.microsoft.com/office/powerpoint/2010/main" val="34172842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1493"/>
            <a:ext cx="8686800" cy="6417141"/>
          </a:xfrm>
          <a:prstGeom prst="rect">
            <a:avLst/>
          </a:prstGeom>
        </p:spPr>
        <p:txBody>
          <a:bodyPr wrap="square">
            <a:spAutoFit/>
          </a:bodyPr>
          <a:lstStyle/>
          <a:p>
            <a:r>
              <a:rPr lang="en-US" dirty="0"/>
              <a:t>It should be trivial to replace time t by space s in (2.8) - (2.12) and define covariance or correlation in space in analogous fashion. Extending to both space and time, and using general notation, we have a data set f (s , t) with a mean removed. The covariance in time between two points </a:t>
            </a:r>
            <a:r>
              <a:rPr lang="en-US" dirty="0" err="1"/>
              <a:t>s</a:t>
            </a:r>
            <a:r>
              <a:rPr lang="en-US" baseline="-25000" dirty="0" err="1"/>
              <a:t>i</a:t>
            </a:r>
            <a:r>
              <a:rPr lang="en-US" dirty="0"/>
              <a:t> and  </a:t>
            </a:r>
            <a:r>
              <a:rPr lang="en-US" dirty="0" err="1"/>
              <a:t>s</a:t>
            </a:r>
            <a:r>
              <a:rPr lang="en-US" baseline="-25000" dirty="0" err="1"/>
              <a:t>j</a:t>
            </a:r>
            <a:r>
              <a:rPr lang="en-US" dirty="0"/>
              <a:t> is given </a:t>
            </a:r>
            <a:r>
              <a:rPr lang="en-US" dirty="0" smtClean="0"/>
              <a:t>by</a:t>
            </a:r>
          </a:p>
          <a:p>
            <a:endParaRPr lang="en-US" dirty="0"/>
          </a:p>
          <a:p>
            <a:r>
              <a:rPr lang="en-US" dirty="0"/>
              <a:t>		</a:t>
            </a:r>
            <a:r>
              <a:rPr lang="en-US" dirty="0" err="1"/>
              <a:t>q</a:t>
            </a:r>
            <a:r>
              <a:rPr lang="en-US" baseline="-25000" dirty="0" err="1"/>
              <a:t>ij</a:t>
            </a:r>
            <a:r>
              <a:rPr lang="en-US" dirty="0"/>
              <a:t> = </a:t>
            </a:r>
            <a:r>
              <a:rPr lang="en-US" dirty="0" smtClean="0"/>
              <a:t>∑ </a:t>
            </a:r>
            <a:r>
              <a:rPr lang="en-US" dirty="0"/>
              <a:t>f (</a:t>
            </a:r>
            <a:r>
              <a:rPr lang="en-US" dirty="0" err="1"/>
              <a:t>s</a:t>
            </a:r>
            <a:r>
              <a:rPr lang="en-US" baseline="-25000" dirty="0" err="1"/>
              <a:t>i</a:t>
            </a:r>
            <a:r>
              <a:rPr lang="en-US" dirty="0"/>
              <a:t>, t) f (</a:t>
            </a:r>
            <a:r>
              <a:rPr lang="en-US" dirty="0" err="1"/>
              <a:t>s</a:t>
            </a:r>
            <a:r>
              <a:rPr lang="en-US" baseline="-25000" dirty="0" err="1"/>
              <a:t>j</a:t>
            </a:r>
            <a:r>
              <a:rPr lang="en-US" dirty="0"/>
              <a:t> , t) /  </a:t>
            </a:r>
            <a:r>
              <a:rPr lang="en-US" dirty="0" err="1"/>
              <a:t>n</a:t>
            </a:r>
            <a:r>
              <a:rPr lang="en-US" baseline="-25000" dirty="0" err="1"/>
              <a:t>t</a:t>
            </a:r>
            <a:r>
              <a:rPr lang="en-US" baseline="-25000" dirty="0"/>
              <a:t>				</a:t>
            </a:r>
            <a:r>
              <a:rPr lang="en-US" dirty="0"/>
              <a:t>(2.14) </a:t>
            </a:r>
          </a:p>
          <a:p>
            <a:r>
              <a:rPr lang="en-US" dirty="0"/>
              <a:t>		         t</a:t>
            </a:r>
          </a:p>
          <a:p>
            <a:r>
              <a:rPr lang="en-US" dirty="0"/>
              <a:t>while the covariance in space between two times t</a:t>
            </a:r>
            <a:r>
              <a:rPr lang="en-US" baseline="-25000" dirty="0"/>
              <a:t>i</a:t>
            </a:r>
            <a:r>
              <a:rPr lang="en-US" dirty="0"/>
              <a:t> and </a:t>
            </a:r>
            <a:r>
              <a:rPr lang="en-US" dirty="0" err="1"/>
              <a:t>t</a:t>
            </a:r>
            <a:r>
              <a:rPr lang="en-US" baseline="-25000" dirty="0" err="1"/>
              <a:t>j</a:t>
            </a:r>
            <a:r>
              <a:rPr lang="en-US" dirty="0"/>
              <a:t>  is given by:</a:t>
            </a:r>
          </a:p>
          <a:p>
            <a:r>
              <a:rPr lang="en-US" dirty="0"/>
              <a:t>		</a:t>
            </a:r>
            <a:r>
              <a:rPr lang="en-US" dirty="0" err="1"/>
              <a:t>q</a:t>
            </a:r>
            <a:r>
              <a:rPr lang="en-US" baseline="30000" dirty="0" err="1"/>
              <a:t>a</a:t>
            </a:r>
            <a:r>
              <a:rPr lang="en-US" baseline="-25000" dirty="0" err="1"/>
              <a:t>ij</a:t>
            </a:r>
            <a:r>
              <a:rPr lang="en-US" dirty="0"/>
              <a:t> = </a:t>
            </a:r>
            <a:r>
              <a:rPr lang="en-US" dirty="0" smtClean="0"/>
              <a:t>∑ </a:t>
            </a:r>
            <a:r>
              <a:rPr lang="en-US" dirty="0"/>
              <a:t>f (s, t</a:t>
            </a:r>
            <a:r>
              <a:rPr lang="en-US" baseline="-25000" dirty="0"/>
              <a:t>i</a:t>
            </a:r>
            <a:r>
              <a:rPr lang="en-US" dirty="0"/>
              <a:t> ) f (s, </a:t>
            </a:r>
            <a:r>
              <a:rPr lang="en-US" dirty="0" err="1"/>
              <a:t>t</a:t>
            </a:r>
            <a:r>
              <a:rPr lang="en-US" baseline="-25000" dirty="0" err="1"/>
              <a:t>j</a:t>
            </a:r>
            <a:r>
              <a:rPr lang="en-US" dirty="0"/>
              <a:t> ) /  n</a:t>
            </a:r>
            <a:r>
              <a:rPr lang="en-US" baseline="-25000" dirty="0"/>
              <a:t>s	</a:t>
            </a:r>
            <a:r>
              <a:rPr lang="en-US" baseline="-25000" dirty="0" smtClean="0"/>
              <a:t> </a:t>
            </a:r>
            <a:r>
              <a:rPr lang="en-US" baseline="-25000" dirty="0"/>
              <a:t>			</a:t>
            </a:r>
            <a:r>
              <a:rPr lang="en-US" dirty="0"/>
              <a:t>(2.14a) </a:t>
            </a:r>
          </a:p>
          <a:p>
            <a:r>
              <a:rPr lang="en-US" dirty="0"/>
              <a:t>		          s</a:t>
            </a:r>
          </a:p>
          <a:p>
            <a:r>
              <a:rPr lang="en-US" dirty="0" err="1"/>
              <a:t>q</a:t>
            </a:r>
            <a:r>
              <a:rPr lang="en-US" baseline="-25000" dirty="0" err="1"/>
              <a:t>ij</a:t>
            </a:r>
            <a:r>
              <a:rPr lang="en-US" dirty="0"/>
              <a:t> and </a:t>
            </a:r>
            <a:r>
              <a:rPr lang="en-US" dirty="0" err="1"/>
              <a:t>q</a:t>
            </a:r>
            <a:r>
              <a:rPr lang="en-US" baseline="30000" dirty="0" err="1"/>
              <a:t>a</a:t>
            </a:r>
            <a:r>
              <a:rPr lang="en-US" baseline="-25000" dirty="0" err="1"/>
              <a:t>ij</a:t>
            </a:r>
            <a:r>
              <a:rPr lang="en-US" dirty="0"/>
              <a:t> are the elements of the two renditions of the all-important covariance matrices Q and </a:t>
            </a:r>
            <a:r>
              <a:rPr lang="en-US" dirty="0" err="1"/>
              <a:t>Q</a:t>
            </a:r>
            <a:r>
              <a:rPr lang="en-US" baseline="30000" dirty="0" err="1"/>
              <a:t>a</a:t>
            </a:r>
            <a:r>
              <a:rPr lang="en-US" dirty="0"/>
              <a:t> - the superscript </a:t>
            </a:r>
            <a:r>
              <a:rPr lang="en-US" u="sng" dirty="0"/>
              <a:t>a</a:t>
            </a:r>
            <a:r>
              <a:rPr lang="en-US" dirty="0"/>
              <a:t> stands for alternative. The n</a:t>
            </a:r>
            <a:r>
              <a:rPr lang="en-US" baseline="-25000" dirty="0"/>
              <a:t>s</a:t>
            </a:r>
            <a:r>
              <a:rPr lang="en-US" dirty="0"/>
              <a:t> by n</a:t>
            </a:r>
            <a:r>
              <a:rPr lang="en-US" baseline="-25000" dirty="0"/>
              <a:t>s</a:t>
            </a:r>
            <a:r>
              <a:rPr lang="en-US" dirty="0"/>
              <a:t> matrix Q measures ‘</a:t>
            </a:r>
            <a:r>
              <a:rPr lang="en-US" dirty="0" err="1"/>
              <a:t>teleconnection</a:t>
            </a:r>
            <a:r>
              <a:rPr lang="en-US" dirty="0"/>
              <a:t>’ between any two points </a:t>
            </a:r>
            <a:r>
              <a:rPr lang="en-US" dirty="0" err="1"/>
              <a:t>s</a:t>
            </a:r>
            <a:r>
              <a:rPr lang="en-US" baseline="-25000" dirty="0" err="1"/>
              <a:t>i</a:t>
            </a:r>
            <a:r>
              <a:rPr lang="en-US" dirty="0"/>
              <a:t> and </a:t>
            </a:r>
            <a:r>
              <a:rPr lang="en-US" dirty="0" err="1"/>
              <a:t>s</a:t>
            </a:r>
            <a:r>
              <a:rPr lang="en-US" baseline="-25000" dirty="0" err="1"/>
              <a:t>j</a:t>
            </a:r>
            <a:r>
              <a:rPr lang="en-US" dirty="0"/>
              <a:t> while the </a:t>
            </a:r>
            <a:r>
              <a:rPr lang="en-US" dirty="0" err="1"/>
              <a:t>n</a:t>
            </a:r>
            <a:r>
              <a:rPr lang="en-US" baseline="-25000" dirty="0" err="1"/>
              <a:t>t</a:t>
            </a:r>
            <a:r>
              <a:rPr lang="en-US" dirty="0"/>
              <a:t> by </a:t>
            </a:r>
            <a:r>
              <a:rPr lang="en-US" dirty="0" err="1"/>
              <a:t>n</a:t>
            </a:r>
            <a:r>
              <a:rPr lang="en-US" baseline="-25000" dirty="0" err="1"/>
              <a:t>t</a:t>
            </a:r>
            <a:r>
              <a:rPr lang="en-US" dirty="0"/>
              <a:t> matrix </a:t>
            </a:r>
            <a:r>
              <a:rPr lang="en-US" dirty="0" err="1"/>
              <a:t>Q</a:t>
            </a:r>
            <a:r>
              <a:rPr lang="en-US" baseline="30000" dirty="0" err="1"/>
              <a:t>a</a:t>
            </a:r>
            <a:r>
              <a:rPr lang="en-US" dirty="0"/>
              <a:t>  measures the similarity of two maps at any two times t</a:t>
            </a:r>
            <a:r>
              <a:rPr lang="en-US" baseline="-25000" dirty="0"/>
              <a:t>i</a:t>
            </a:r>
            <a:r>
              <a:rPr lang="en-US" dirty="0"/>
              <a:t> and </a:t>
            </a:r>
            <a:r>
              <a:rPr lang="en-US" dirty="0" err="1"/>
              <a:t>t</a:t>
            </a:r>
            <a:r>
              <a:rPr lang="en-US" baseline="-25000" dirty="0" err="1"/>
              <a:t>j</a:t>
            </a:r>
            <a:r>
              <a:rPr lang="en-US" dirty="0"/>
              <a:t> , a measure of analogy. These two features (</a:t>
            </a:r>
            <a:r>
              <a:rPr lang="en-US" dirty="0" err="1"/>
              <a:t>teleconnection</a:t>
            </a:r>
            <a:r>
              <a:rPr lang="en-US" dirty="0"/>
              <a:t> and analogy) are totally unrelated at first thought, but under the right definitions the eigenvalues of Q and  </a:t>
            </a:r>
            <a:r>
              <a:rPr lang="en-US" dirty="0" err="1"/>
              <a:t>Q</a:t>
            </a:r>
            <a:r>
              <a:rPr lang="en-US" baseline="30000" dirty="0" err="1"/>
              <a:t>a</a:t>
            </a:r>
            <a:r>
              <a:rPr lang="en-US" dirty="0"/>
              <a:t> are actually the same, such that the role of space and time can be thought of as </a:t>
            </a:r>
            <a:r>
              <a:rPr lang="en-US" dirty="0" smtClean="0"/>
              <a:t>interchangeable</a:t>
            </a:r>
            <a:r>
              <a:rPr lang="en-US" dirty="0"/>
              <a:t>. One issue to be particularly careful about is the mean value that is removed from f(</a:t>
            </a:r>
            <a:r>
              <a:rPr lang="en-US" dirty="0" err="1"/>
              <a:t>s,t</a:t>
            </a:r>
            <a:r>
              <a:rPr lang="en-US" dirty="0"/>
              <a:t>).  This has strong repercussions in both sections 2.1 and 2.2. </a:t>
            </a:r>
            <a:endParaRPr lang="en-US" dirty="0" smtClean="0"/>
          </a:p>
          <a:p>
            <a:endParaRPr lang="en-US" dirty="0"/>
          </a:p>
          <a:p>
            <a:r>
              <a:rPr lang="en-US" sz="1100" dirty="0" smtClean="0"/>
              <a:t>When </a:t>
            </a:r>
            <a:r>
              <a:rPr lang="en-US" sz="1100" dirty="0"/>
              <a:t>a non-equal area grid is used the expression has to be adjusted in a calculation as follows:</a:t>
            </a:r>
          </a:p>
          <a:p>
            <a:r>
              <a:rPr lang="en-US" sz="1100" dirty="0"/>
              <a:t>		</a:t>
            </a:r>
            <a:r>
              <a:rPr lang="en-US" sz="1100" dirty="0" err="1"/>
              <a:t>q</a:t>
            </a:r>
            <a:r>
              <a:rPr lang="en-US" sz="1100" baseline="30000" dirty="0" err="1"/>
              <a:t>a</a:t>
            </a:r>
            <a:r>
              <a:rPr lang="en-US" sz="1100" baseline="-25000" dirty="0" err="1"/>
              <a:t>ij</a:t>
            </a:r>
            <a:r>
              <a:rPr lang="en-US" sz="1100" dirty="0"/>
              <a:t> = </a:t>
            </a:r>
            <a:r>
              <a:rPr lang="en-US" sz="1100" dirty="0" smtClean="0"/>
              <a:t>∑ </a:t>
            </a:r>
            <a:r>
              <a:rPr lang="en-US" sz="1100" dirty="0"/>
              <a:t>w(s) f (s, t</a:t>
            </a:r>
            <a:r>
              <a:rPr lang="en-US" sz="1100" baseline="-25000" dirty="0"/>
              <a:t>i</a:t>
            </a:r>
            <a:r>
              <a:rPr lang="en-US" sz="1100" dirty="0"/>
              <a:t> ) f (s, </a:t>
            </a:r>
            <a:r>
              <a:rPr lang="en-US" sz="1100" dirty="0" err="1"/>
              <a:t>t</a:t>
            </a:r>
            <a:r>
              <a:rPr lang="en-US" sz="1100" baseline="-25000" dirty="0" err="1"/>
              <a:t>j</a:t>
            </a:r>
            <a:r>
              <a:rPr lang="en-US" sz="1100" dirty="0"/>
              <a:t> ) / </a:t>
            </a:r>
            <a:r>
              <a:rPr lang="en-US" sz="1100" dirty="0" smtClean="0"/>
              <a:t>W   </a:t>
            </a:r>
            <a:r>
              <a:rPr lang="en-US" sz="1100" dirty="0"/>
              <a:t>			(2.14a)</a:t>
            </a:r>
          </a:p>
          <a:p>
            <a:r>
              <a:rPr lang="en-US" sz="1100" dirty="0"/>
              <a:t>where w(s) represents the size of the area for each data point in space, and W is the sum (in space) of all w(s). On the common </a:t>
            </a:r>
            <a:r>
              <a:rPr lang="en-US" sz="1100" dirty="0" err="1"/>
              <a:t>lat-lon</a:t>
            </a:r>
            <a:r>
              <a:rPr lang="en-US" sz="1100" dirty="0"/>
              <a:t> grid the weight is cos(latitude).</a:t>
            </a:r>
            <a:r>
              <a:rPr lang="en-US" dirty="0"/>
              <a:t> </a:t>
            </a:r>
          </a:p>
        </p:txBody>
      </p:sp>
    </p:spTree>
    <p:extLst>
      <p:ext uri="{BB962C8B-B14F-4D97-AF65-F5344CB8AC3E}">
        <p14:creationId xmlns:p14="http://schemas.microsoft.com/office/powerpoint/2010/main" val="17750439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763000" cy="7017306"/>
          </a:xfrm>
          <a:prstGeom prst="rect">
            <a:avLst/>
          </a:prstGeom>
        </p:spPr>
        <p:txBody>
          <a:bodyPr wrap="square">
            <a:spAutoFit/>
          </a:bodyPr>
          <a:lstStyle/>
          <a:p>
            <a:r>
              <a:rPr lang="en-US" b="1" dirty="0">
                <a:solidFill>
                  <a:srgbClr val="FF0000"/>
                </a:solidFill>
              </a:rPr>
              <a:t>2.3 Issues about removal of “the mean”.</a:t>
            </a:r>
            <a:endParaRPr lang="en-US" dirty="0">
              <a:solidFill>
                <a:srgbClr val="FF0000"/>
              </a:solidFill>
            </a:endParaRPr>
          </a:p>
          <a:p>
            <a:r>
              <a:rPr lang="en-US" dirty="0"/>
              <a:t>	An important but murky issue is that of forming anomalies. The general idea is one of splitting a datum into a part that is easy to know (some mean value we are supposed to know), and the remainder, or anomaly, which deals with variability around that mean and is a worthy target for prediction efforts. All attention is subsequently given to the anomaly. Should it be f’(t) = f (t) - &lt;f&gt; as in </a:t>
            </a:r>
            <a:r>
              <a:rPr lang="en-US" dirty="0" err="1"/>
              <a:t>Eq</a:t>
            </a:r>
            <a:r>
              <a:rPr lang="en-US" dirty="0"/>
              <a:t> (2.9) or f ‘(t) = f(t) - {f}, where {f} is a reference value, not necessarily the sample time mean. This is a matter of </a:t>
            </a:r>
            <a:r>
              <a:rPr lang="en-US" dirty="0" smtClean="0"/>
              <a:t>judgment. </a:t>
            </a:r>
            <a:r>
              <a:rPr lang="en-US" dirty="0"/>
              <a:t>Examples where this question arises:</a:t>
            </a:r>
          </a:p>
          <a:p>
            <a:r>
              <a:rPr lang="en-US" dirty="0"/>
              <a:t>a) When the mean is known theoretically.  (There may be no need to calculate a flawed mean from a limited sample) </a:t>
            </a:r>
          </a:p>
          <a:p>
            <a:r>
              <a:rPr lang="en-US" dirty="0"/>
              <a:t>b) When forecasts are made of the type: “warmer than normal”, w.r.t. a normal which is based on past data by necessity at the time of issuance of the forecast.</a:t>
            </a:r>
          </a:p>
          <a:p>
            <a:r>
              <a:rPr lang="en-US" dirty="0"/>
              <a:t>c) The widely used anomaly correlation in verification, see inset/appendix.</a:t>
            </a:r>
          </a:p>
          <a:p>
            <a:r>
              <a:rPr lang="en-US" dirty="0"/>
              <a:t>d) In EOF calculations (a somewhat hidden problem)</a:t>
            </a:r>
          </a:p>
          <a:p>
            <a:r>
              <a:rPr lang="en-US" dirty="0"/>
              <a:t>e) When the climatology is smoothed across calendar months, resulting in non-zero time mean anomalies at certain times of the year</a:t>
            </a:r>
            <a:r>
              <a:rPr lang="en-US" dirty="0" smtClean="0"/>
              <a:t>.</a:t>
            </a:r>
          </a:p>
          <a:p>
            <a:endParaRPr lang="en-US" dirty="0"/>
          </a:p>
          <a:p>
            <a:r>
              <a:rPr lang="en-US" dirty="0"/>
              <a:t>While no absolute truth and guidelines exist we here take the point of view that removal of a reference value, acting as an approximate time mean, is often the right course of action. The removal of a space mean is not recommended. And  </a:t>
            </a:r>
            <a:r>
              <a:rPr lang="en-US" dirty="0" smtClean="0"/>
              <a:t>∑ </a:t>
            </a:r>
            <a:r>
              <a:rPr lang="en-US" dirty="0"/>
              <a:t>f’(s</a:t>
            </a:r>
            <a:r>
              <a:rPr lang="en-US" dirty="0" smtClean="0"/>
              <a:t>)≠ </a:t>
            </a:r>
            <a:r>
              <a:rPr lang="en-US" dirty="0"/>
              <a:t>0</a:t>
            </a:r>
            <a:r>
              <a:rPr lang="en-US" dirty="0" smtClean="0"/>
              <a:t> </a:t>
            </a:r>
            <a:r>
              <a:rPr lang="en-US" dirty="0"/>
              <a:t>and  </a:t>
            </a:r>
            <a:r>
              <a:rPr lang="en-US" dirty="0" smtClean="0"/>
              <a:t>∑ </a:t>
            </a:r>
            <a:r>
              <a:rPr lang="en-US" dirty="0"/>
              <a:t>f’(t</a:t>
            </a:r>
            <a:r>
              <a:rPr lang="en-US" dirty="0" smtClean="0"/>
              <a:t>)≠ </a:t>
            </a:r>
            <a:r>
              <a:rPr lang="en-US" dirty="0"/>
              <a:t>0</a:t>
            </a:r>
            <a:r>
              <a:rPr lang="en-US" dirty="0" smtClean="0"/>
              <a:t> </a:t>
            </a:r>
            <a:r>
              <a:rPr lang="en-US" dirty="0"/>
              <a:t>are 						 </a:t>
            </a:r>
            <a:r>
              <a:rPr lang="en-US" dirty="0" smtClean="0"/>
              <a:t>              s</a:t>
            </a:r>
            <a:r>
              <a:rPr lang="en-US" dirty="0"/>
              <a:t>		</a:t>
            </a:r>
            <a:r>
              <a:rPr lang="en-US" dirty="0" smtClean="0"/>
              <a:t>   </a:t>
            </a:r>
            <a:r>
              <a:rPr lang="en-US" dirty="0"/>
              <a:t>t</a:t>
            </a:r>
          </a:p>
          <a:p>
            <a:r>
              <a:rPr lang="en-US" dirty="0"/>
              <a:t>acceptable. Removal of a calculated space mean is problematic. On planet earth, with its widely varying climate removing a space mean first makes little sense as it creates, for example, </a:t>
            </a:r>
            <a:r>
              <a:rPr lang="en-US" dirty="0" smtClean="0"/>
              <a:t>“anomalies” </a:t>
            </a:r>
            <a:r>
              <a:rPr lang="en-US" dirty="0"/>
              <a:t>warmer(colder) than average in equatorial(polar) areas. </a:t>
            </a:r>
          </a:p>
          <a:p>
            <a:endParaRPr lang="en-US" dirty="0"/>
          </a:p>
        </p:txBody>
      </p:sp>
    </p:spTree>
    <p:extLst>
      <p:ext uri="{BB962C8B-B14F-4D97-AF65-F5344CB8AC3E}">
        <p14:creationId xmlns:p14="http://schemas.microsoft.com/office/powerpoint/2010/main" val="27200637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z500"/>
          <p:cNvPicPr preferRelativeResize="0">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638" y="798513"/>
            <a:ext cx="3657600"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4"/>
          <p:cNvSpPr txBox="1">
            <a:spLocks noChangeArrowheads="1"/>
          </p:cNvSpPr>
          <p:nvPr/>
        </p:nvSpPr>
        <p:spPr bwMode="auto">
          <a:xfrm>
            <a:off x="3886200" y="1901825"/>
            <a:ext cx="5105400" cy="25400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2000"/>
              <a:t>The observed climatological annual cycle of the 500mb geopotential height at a grid point close to Washington, DC, is shown as a smooth red curve based on four harmonics. The 24-yr mean values as calculated directly from the data are shown by the blue curves. Unit is m.</a:t>
            </a:r>
          </a:p>
          <a:p>
            <a:pPr eaLnBrk="1" hangingPunct="1"/>
            <a:r>
              <a:rPr lang="en-US" altLang="en-US" sz="2000"/>
              <a:t>(Johansson, Thiaw and Saha  2007)</a:t>
            </a:r>
          </a:p>
          <a:p>
            <a:pPr eaLnBrk="1" hangingPunct="1"/>
            <a:endParaRPr lang="en-US" altLang="en-US" sz="2000"/>
          </a:p>
        </p:txBody>
      </p:sp>
    </p:spTree>
    <p:extLst>
      <p:ext uri="{BB962C8B-B14F-4D97-AF65-F5344CB8AC3E}">
        <p14:creationId xmlns:p14="http://schemas.microsoft.com/office/powerpoint/2010/main" val="378913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9892"/>
            <a:ext cx="8839200" cy="5909310"/>
          </a:xfrm>
          <a:prstGeom prst="rect">
            <a:avLst/>
          </a:prstGeom>
        </p:spPr>
        <p:txBody>
          <a:bodyPr wrap="square">
            <a:spAutoFit/>
          </a:bodyPr>
          <a:lstStyle/>
          <a:p>
            <a:r>
              <a:rPr lang="en-US" dirty="0"/>
              <a:t>Given a space-time data set  f (s, t)  we will thus follow this practice. </a:t>
            </a:r>
          </a:p>
          <a:p>
            <a:r>
              <a:rPr lang="en-US" dirty="0"/>
              <a:t>1) Remove at each point in space a reference value { f (s) }, </a:t>
            </a:r>
            <a:r>
              <a:rPr lang="en-US" dirty="0" err="1"/>
              <a:t>i.e</a:t>
            </a:r>
            <a:r>
              <a:rPr lang="en-US" dirty="0"/>
              <a:t> form anomalies as follows:</a:t>
            </a:r>
          </a:p>
          <a:p>
            <a:r>
              <a:rPr lang="en-US" dirty="0"/>
              <a:t>		f ’ (s , t) = f (s, t) - { f (s) }				(2.15)</a:t>
            </a:r>
          </a:p>
          <a:p>
            <a:r>
              <a:rPr lang="en-US" dirty="0"/>
              <a:t>In some cases and examples the { } reference will be the sample time mean, such that anomalies do sum up to zero over time and f’ is strictly centered. But we do not impose such a requirement. </a:t>
            </a:r>
          </a:p>
          <a:p>
            <a:r>
              <a:rPr lang="en-US" dirty="0"/>
              <a:t>2) We do NOT remove the spatial mean of  f ’. </a:t>
            </a:r>
          </a:p>
          <a:p>
            <a:endParaRPr lang="en-US" dirty="0" smtClean="0"/>
          </a:p>
          <a:p>
            <a:r>
              <a:rPr lang="en-US" dirty="0" smtClean="0"/>
              <a:t>Under </a:t>
            </a:r>
            <a:r>
              <a:rPr lang="en-US" dirty="0"/>
              <a:t>this practice we evaluate (2.14) and (2.14a). We furthermore note that under the above working definition the space-time variance is given by</a:t>
            </a:r>
          </a:p>
          <a:p>
            <a:r>
              <a:rPr lang="en-US" dirty="0"/>
              <a:t>		STV =	</a:t>
            </a:r>
            <a:r>
              <a:rPr lang="en-US" dirty="0" smtClean="0"/>
              <a:t>∑ </a:t>
            </a:r>
            <a:r>
              <a:rPr lang="en-US" dirty="0"/>
              <a:t>f ‘</a:t>
            </a:r>
            <a:r>
              <a:rPr lang="en-US" baseline="30000" dirty="0"/>
              <a:t>2</a:t>
            </a:r>
            <a:r>
              <a:rPr lang="en-US" dirty="0"/>
              <a:t>(</a:t>
            </a:r>
            <a:r>
              <a:rPr lang="en-US" dirty="0" err="1"/>
              <a:t>s,t</a:t>
            </a:r>
            <a:r>
              <a:rPr lang="en-US" dirty="0"/>
              <a:t>) /( n</a:t>
            </a:r>
            <a:r>
              <a:rPr lang="en-US" baseline="-25000" dirty="0"/>
              <a:t>s</a:t>
            </a:r>
            <a:r>
              <a:rPr lang="en-US" dirty="0"/>
              <a:t>  </a:t>
            </a:r>
            <a:r>
              <a:rPr lang="en-US" dirty="0" err="1"/>
              <a:t>n</a:t>
            </a:r>
            <a:r>
              <a:rPr lang="en-US" baseline="-25000" dirty="0" err="1"/>
              <a:t>t</a:t>
            </a:r>
            <a:r>
              <a:rPr lang="en-US" dirty="0"/>
              <a:t> ) 	</a:t>
            </a:r>
            <a:r>
              <a:rPr lang="en-US" dirty="0" smtClean="0"/>
              <a:t> </a:t>
            </a:r>
            <a:r>
              <a:rPr lang="en-US" dirty="0"/>
              <a:t>			(2.16)</a:t>
            </a:r>
          </a:p>
          <a:p>
            <a:r>
              <a:rPr lang="en-US" dirty="0"/>
              <a:t>			</a:t>
            </a:r>
            <a:r>
              <a:rPr lang="en-US" dirty="0" err="1"/>
              <a:t>s,t</a:t>
            </a:r>
            <a:endParaRPr lang="en-US" dirty="0"/>
          </a:p>
          <a:p>
            <a:r>
              <a:rPr lang="en-US" dirty="0"/>
              <a:t>Exactly the same total variance to be divided among orthogonal functions (EOF or otherwise)  calculated from either Q or </a:t>
            </a:r>
            <a:r>
              <a:rPr lang="en-US" dirty="0" err="1"/>
              <a:t>Q</a:t>
            </a:r>
            <a:r>
              <a:rPr lang="en-US" baseline="30000" dirty="0" err="1"/>
              <a:t>a</a:t>
            </a:r>
            <a:r>
              <a:rPr lang="en-US" dirty="0"/>
              <a:t>. We acknowledge that some authors would take an additional space mean out when working with </a:t>
            </a:r>
            <a:r>
              <a:rPr lang="en-US" dirty="0" err="1"/>
              <a:t>Q</a:t>
            </a:r>
            <a:r>
              <a:rPr lang="en-US" baseline="30000" dirty="0" err="1"/>
              <a:t>a</a:t>
            </a:r>
            <a:r>
              <a:rPr lang="en-US" dirty="0"/>
              <a:t> </a:t>
            </a:r>
            <a:r>
              <a:rPr lang="en-US" dirty="0" smtClean="0"/>
              <a:t>.  </a:t>
            </a:r>
            <a:r>
              <a:rPr lang="en-US" dirty="0"/>
              <a:t>This, however, modifies the STV, and all information derived from </a:t>
            </a:r>
            <a:r>
              <a:rPr lang="en-US" dirty="0" err="1"/>
              <a:t>Q</a:t>
            </a:r>
            <a:r>
              <a:rPr lang="en-US" baseline="30000" dirty="0" err="1"/>
              <a:t>a</a:t>
            </a:r>
            <a:r>
              <a:rPr lang="en-US" dirty="0"/>
              <a:t> would change. </a:t>
            </a:r>
            <a:r>
              <a:rPr lang="en-US" dirty="0" smtClean="0"/>
              <a:t>Especially </a:t>
            </a:r>
            <a:r>
              <a:rPr lang="en-US" dirty="0"/>
              <a:t>on small domains, taking out the space mean of  f ‘ takes away much of the signal of interest. We thus work with anomalies that do not necessarily sum up to exactly zero in either time or space domain. This also means that variance and standard deviation, as defined in (2.11), (2.12) and (2.16) are augmented by the (usually small) offset from zero mean. When calculating EOFs the domain means get absorbed into one or more modes. </a:t>
            </a:r>
          </a:p>
        </p:txBody>
      </p:sp>
    </p:spTree>
    <p:extLst>
      <p:ext uri="{BB962C8B-B14F-4D97-AF65-F5344CB8AC3E}">
        <p14:creationId xmlns:p14="http://schemas.microsoft.com/office/powerpoint/2010/main" val="3779554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28685"/>
            <a:ext cx="8839200" cy="4801314"/>
          </a:xfrm>
          <a:prstGeom prst="rect">
            <a:avLst/>
          </a:prstGeom>
        </p:spPr>
        <p:txBody>
          <a:bodyPr wrap="square">
            <a:spAutoFit/>
          </a:bodyPr>
          <a:lstStyle/>
          <a:p>
            <a:r>
              <a:rPr lang="en-US" b="1" dirty="0">
                <a:solidFill>
                  <a:srgbClr val="FF0000"/>
                </a:solidFill>
              </a:rPr>
              <a:t>2.4 Concluding remarks</a:t>
            </a:r>
            <a:endParaRPr lang="en-US" dirty="0">
              <a:solidFill>
                <a:srgbClr val="FF0000"/>
              </a:solidFill>
            </a:endParaRPr>
          </a:p>
          <a:p>
            <a:endParaRPr lang="en-US" dirty="0"/>
          </a:p>
          <a:p>
            <a:r>
              <a:rPr lang="en-US" dirty="0" smtClean="0"/>
              <a:t>We approach </a:t>
            </a:r>
            <a:r>
              <a:rPr lang="en-US" dirty="0"/>
              <a:t>the representation of a data set f (s, t) = [ f (s, t) ]   + </a:t>
            </a:r>
            <a:r>
              <a:rPr lang="en-US" dirty="0" smtClean="0"/>
              <a:t> ∑ </a:t>
            </a:r>
            <a:r>
              <a:rPr lang="en-US" dirty="0"/>
              <a:t>α</a:t>
            </a:r>
            <a:r>
              <a:rPr lang="en-US" baseline="-25000" dirty="0" smtClean="0"/>
              <a:t>m</a:t>
            </a:r>
            <a:r>
              <a:rPr lang="en-US" dirty="0" smtClean="0"/>
              <a:t>(t</a:t>
            </a:r>
            <a:r>
              <a:rPr lang="en-US" dirty="0"/>
              <a:t>)  </a:t>
            </a:r>
            <a:r>
              <a:rPr lang="en-US" dirty="0" err="1"/>
              <a:t>e</a:t>
            </a:r>
            <a:r>
              <a:rPr lang="en-US" baseline="-25000" dirty="0" err="1"/>
              <a:t>m</a:t>
            </a:r>
            <a:r>
              <a:rPr lang="en-US" dirty="0"/>
              <a:t>(s) both by classical mathematical analysis theory and by basic statistical concepts that will allow calculation of orthogonal functions from a data set (mainly in Chapter 5). It may be a good idea to reflect on the commonality of section 2.1 and 2.2 and the juxtaposition of terminology. For example, the inner product used to determine </a:t>
            </a:r>
            <a:r>
              <a:rPr lang="en-US" dirty="0" err="1"/>
              <a:t>orthogonality</a:t>
            </a:r>
            <a:r>
              <a:rPr lang="en-US" dirty="0"/>
              <a:t> (2.1) is the same as the measure for covariance (or correlation) in (2.10). Indeed a zero correlation is a sure sign of two orthogonal time series or two orthogonal maps. In both sections 2.1 and 2.2 we mentioned the notion of explained variance (EV), once for orthogonal functions, once for regression. We invited the reader to follow the physical units, and numerically the numbers should make  sense when the basis is orthonormal. This task becomes difficult because the use of EOFs allows basis functions to be orthogonal in time and space simultaneously - both are basis function and projection coefficients all at the same time. We emphasized the </a:t>
            </a:r>
            <a:r>
              <a:rPr lang="en-US" dirty="0" smtClean="0"/>
              <a:t>‘interchangeability</a:t>
            </a:r>
            <a:r>
              <a:rPr lang="en-US" dirty="0"/>
              <a:t>’ of time and space in some of the calculations. We finally spent some paragraphs on removing a mean, which, while seemingly a detail, can cause </a:t>
            </a:r>
            <a:r>
              <a:rPr lang="en-US" dirty="0" smtClean="0"/>
              <a:t>confusion and surprisingly large </a:t>
            </a:r>
            <a:r>
              <a:rPr lang="en-US" dirty="0"/>
              <a:t>differences in interpretation. </a:t>
            </a:r>
          </a:p>
        </p:txBody>
      </p:sp>
    </p:spTree>
    <p:extLst>
      <p:ext uri="{BB962C8B-B14F-4D97-AF65-F5344CB8AC3E}">
        <p14:creationId xmlns:p14="http://schemas.microsoft.com/office/powerpoint/2010/main" val="27542726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81"/>
            <a:ext cx="8991600" cy="6247864"/>
          </a:xfrm>
          <a:prstGeom prst="rect">
            <a:avLst/>
          </a:prstGeom>
        </p:spPr>
        <p:txBody>
          <a:bodyPr wrap="square">
            <a:spAutoFit/>
          </a:bodyPr>
          <a:lstStyle/>
          <a:p>
            <a:r>
              <a:rPr lang="en-US" b="1" dirty="0" smtClean="0">
                <a:solidFill>
                  <a:srgbClr val="FF0000"/>
                </a:solidFill>
              </a:rPr>
              <a:t>Appendix The </a:t>
            </a:r>
            <a:r>
              <a:rPr lang="en-US" b="1" dirty="0">
                <a:solidFill>
                  <a:srgbClr val="FF0000"/>
                </a:solidFill>
              </a:rPr>
              <a:t>anomaly correlation.</a:t>
            </a:r>
            <a:endParaRPr lang="en-US" dirty="0">
              <a:solidFill>
                <a:srgbClr val="FF0000"/>
              </a:solidFill>
            </a:endParaRPr>
          </a:p>
          <a:p>
            <a:endParaRPr lang="en-US" dirty="0" smtClean="0"/>
          </a:p>
          <a:p>
            <a:r>
              <a:rPr lang="en-US" dirty="0" smtClean="0"/>
              <a:t>One </a:t>
            </a:r>
            <a:r>
              <a:rPr lang="en-US" dirty="0"/>
              <a:t>of the most famous </a:t>
            </a:r>
            <a:r>
              <a:rPr lang="en-US" dirty="0" smtClean="0"/>
              <a:t>and infamous correlations </a:t>
            </a:r>
            <a:r>
              <a:rPr lang="en-US" dirty="0"/>
              <a:t>in meteorology is the anomaly correlation used for verification. It has been in use at least since </a:t>
            </a:r>
            <a:r>
              <a:rPr lang="en-US" dirty="0" err="1"/>
              <a:t>Miyakoda</a:t>
            </a:r>
            <a:r>
              <a:rPr lang="en-US" dirty="0"/>
              <a:t>(1972). </a:t>
            </a:r>
            <a:r>
              <a:rPr lang="en-US" dirty="0" smtClean="0"/>
              <a:t>The procedure came from NWS-NWP efforts after years of floundering.</a:t>
            </a:r>
          </a:p>
          <a:p>
            <a:endParaRPr lang="en-US" dirty="0"/>
          </a:p>
          <a:p>
            <a:r>
              <a:rPr lang="en-US" dirty="0" smtClean="0"/>
              <a:t>Imagine </a:t>
            </a:r>
            <a:r>
              <a:rPr lang="en-US" dirty="0"/>
              <a:t>we have, as a function of latitude and longitude, a 500 </a:t>
            </a:r>
            <a:r>
              <a:rPr lang="en-US" dirty="0" err="1"/>
              <a:t>mb</a:t>
            </a:r>
            <a:r>
              <a:rPr lang="en-US" dirty="0"/>
              <a:t> height field Z (s). The field is given on a </a:t>
            </a:r>
            <a:r>
              <a:rPr lang="en-US" dirty="0" smtClean="0"/>
              <a:t>grid. </a:t>
            </a:r>
            <a:r>
              <a:rPr lang="en-US" dirty="0"/>
              <a:t>How to correlate two 500 </a:t>
            </a:r>
            <a:r>
              <a:rPr lang="en-US" dirty="0" err="1"/>
              <a:t>mb</a:t>
            </a:r>
            <a:r>
              <a:rPr lang="en-US" dirty="0"/>
              <a:t> height maps?, like for instance </a:t>
            </a:r>
            <a:r>
              <a:rPr lang="en-US" dirty="0" err="1"/>
              <a:t>Z</a:t>
            </a:r>
            <a:r>
              <a:rPr lang="en-US" baseline="-25000" dirty="0" err="1"/>
              <a:t>fcst</a:t>
            </a:r>
            <a:r>
              <a:rPr lang="en-US" dirty="0"/>
              <a:t> and  </a:t>
            </a:r>
            <a:r>
              <a:rPr lang="en-US" dirty="0" err="1"/>
              <a:t>Z</a:t>
            </a:r>
            <a:r>
              <a:rPr lang="en-US" baseline="-25000" dirty="0" err="1"/>
              <a:t>o</a:t>
            </a:r>
            <a:r>
              <a:rPr lang="en-US" dirty="0"/>
              <a:t> , a set of paired forecast/observed maps, a challenge faced each day by operational weather forecast centers. The core issue is forming anomalies or splitting  Z into a component we are supposed to know (no reward for forecasting it right) and the much tougher remainder. A definitely ‘wrong way’ would be to form anomalies by Z*(s) = Z (s) - [Z] where [Z]=  </a:t>
            </a:r>
            <a:r>
              <a:rPr lang="en-US" dirty="0" smtClean="0"/>
              <a:t>∑ </a:t>
            </a:r>
            <a:r>
              <a:rPr lang="en-US" dirty="0"/>
              <a:t>Z(s) /n</a:t>
            </a:r>
            <a:r>
              <a:rPr lang="en-US" baseline="-25000" dirty="0"/>
              <a:t>s</a:t>
            </a:r>
            <a:r>
              <a:rPr lang="en-US" dirty="0"/>
              <a:t>, a space mean. Removal of a calculated space mean is problematic. </a:t>
            </a:r>
            <a:r>
              <a:rPr lang="en-US" dirty="0" smtClean="0"/>
              <a:t>R</a:t>
            </a:r>
          </a:p>
          <a:p>
            <a:r>
              <a:rPr lang="en-US" dirty="0"/>
              <a:t>R</a:t>
            </a:r>
            <a:r>
              <a:rPr lang="en-US" dirty="0" smtClean="0"/>
              <a:t>emoving </a:t>
            </a:r>
            <a:r>
              <a:rPr lang="en-US" dirty="0"/>
              <a:t>a space mean makes little sense as it creates, for example, anomalies warmer/colder than average in equatorial/polar areas. Even a terrible forecast would have a high </a:t>
            </a:r>
            <a:r>
              <a:rPr lang="en-US" dirty="0" smtClean="0"/>
              <a:t>correlation</a:t>
            </a:r>
            <a:r>
              <a:rPr lang="en-US" dirty="0"/>
              <a:t>.</a:t>
            </a:r>
          </a:p>
          <a:p>
            <a:r>
              <a:rPr lang="en-US" dirty="0"/>
              <a:t>	</a:t>
            </a:r>
            <a:endParaRPr lang="en-US" dirty="0" smtClean="0"/>
          </a:p>
          <a:p>
            <a:endParaRPr lang="en-US" dirty="0"/>
          </a:p>
          <a:p>
            <a:endParaRPr lang="en-US" dirty="0" smtClean="0"/>
          </a:p>
          <a:p>
            <a:endParaRPr lang="en-US" dirty="0"/>
          </a:p>
          <a:p>
            <a:endParaRPr lang="en-US" dirty="0" smtClean="0"/>
          </a:p>
          <a:p>
            <a:r>
              <a:rPr lang="en-US" sz="1100" dirty="0" smtClean="0"/>
              <a:t>There </a:t>
            </a:r>
            <a:r>
              <a:rPr lang="en-US" sz="1100" dirty="0"/>
              <a:t>is no absolutely right or wrong in these issues. In a 2D homogeneous turbulence experiment time and space means would be expected to be the same, so taking out the space mean may be quite acceptable. </a:t>
            </a:r>
          </a:p>
        </p:txBody>
      </p:sp>
    </p:spTree>
    <p:extLst>
      <p:ext uri="{BB962C8B-B14F-4D97-AF65-F5344CB8AC3E}">
        <p14:creationId xmlns:p14="http://schemas.microsoft.com/office/powerpoint/2010/main" val="14934533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7693"/>
            <a:ext cx="8686800" cy="6140142"/>
          </a:xfrm>
          <a:prstGeom prst="rect">
            <a:avLst/>
          </a:prstGeom>
        </p:spPr>
        <p:txBody>
          <a:bodyPr wrap="square">
            <a:spAutoFit/>
          </a:bodyPr>
          <a:lstStyle/>
          <a:p>
            <a:r>
              <a:rPr lang="en-US" dirty="0" smtClean="0"/>
              <a:t>A </a:t>
            </a:r>
            <a:r>
              <a:rPr lang="en-US" dirty="0"/>
              <a:t>‘better way’ is to form anomalies is via  Z’(s) = Z(s) - </a:t>
            </a:r>
            <a:r>
              <a:rPr lang="en-US" dirty="0" err="1"/>
              <a:t>Z</a:t>
            </a:r>
            <a:r>
              <a:rPr lang="en-US" baseline="-25000" dirty="0" err="1"/>
              <a:t>climo</a:t>
            </a:r>
            <a:r>
              <a:rPr lang="en-US" dirty="0"/>
              <a:t> (s) and likewise </a:t>
            </a:r>
            <a:r>
              <a:rPr lang="en-US" dirty="0" err="1"/>
              <a:t>Z’</a:t>
            </a:r>
            <a:r>
              <a:rPr lang="en-US" baseline="-25000" dirty="0" err="1"/>
              <a:t>fcst</a:t>
            </a:r>
            <a:r>
              <a:rPr lang="en-US" dirty="0"/>
              <a:t>(s) = </a:t>
            </a:r>
            <a:r>
              <a:rPr lang="en-US" dirty="0" err="1"/>
              <a:t>Z</a:t>
            </a:r>
            <a:r>
              <a:rPr lang="en-US" baseline="-25000" dirty="0" err="1"/>
              <a:t>fcst</a:t>
            </a:r>
            <a:r>
              <a:rPr lang="en-US" dirty="0"/>
              <a:t>(s) - </a:t>
            </a:r>
            <a:r>
              <a:rPr lang="en-US" dirty="0" err="1"/>
              <a:t>Z</a:t>
            </a:r>
            <a:r>
              <a:rPr lang="en-US" baseline="-25000" dirty="0" err="1"/>
              <a:t>climo</a:t>
            </a:r>
            <a:r>
              <a:rPr lang="en-US" dirty="0"/>
              <a:t> (s) where  </a:t>
            </a:r>
            <a:r>
              <a:rPr lang="en-US" dirty="0" err="1"/>
              <a:t>Z</a:t>
            </a:r>
            <a:r>
              <a:rPr lang="en-US" baseline="-25000" dirty="0" err="1"/>
              <a:t>climo</a:t>
            </a:r>
            <a:r>
              <a:rPr lang="en-US" dirty="0"/>
              <a:t> (s) is based on a long multi-year observed data set Z ( </a:t>
            </a:r>
            <a:r>
              <a:rPr lang="el-GR" dirty="0" smtClean="0"/>
              <a:t>λ</a:t>
            </a:r>
            <a:r>
              <a:rPr lang="en-US" dirty="0" smtClean="0"/>
              <a:t> </a:t>
            </a:r>
            <a:r>
              <a:rPr lang="en-US" dirty="0"/>
              <a:t>, </a:t>
            </a:r>
            <a:r>
              <a:rPr lang="el-GR" dirty="0" smtClean="0"/>
              <a:t>φ</a:t>
            </a:r>
            <a:r>
              <a:rPr lang="en-US" dirty="0" smtClean="0"/>
              <a:t> </a:t>
            </a:r>
            <a:r>
              <a:rPr lang="en-US" dirty="0"/>
              <a:t>, pressure level, day of the year, hour of the day .......). The anomaly correlation is then given by  </a:t>
            </a:r>
          </a:p>
          <a:p>
            <a:r>
              <a:rPr lang="en-US" dirty="0"/>
              <a:t> </a:t>
            </a:r>
          </a:p>
          <a:p>
            <a:r>
              <a:rPr lang="en-US" dirty="0"/>
              <a:t>			</a:t>
            </a:r>
            <a:r>
              <a:rPr lang="en-US" dirty="0" smtClean="0"/>
              <a:t>      ∑ </a:t>
            </a:r>
            <a:r>
              <a:rPr lang="en-US" dirty="0" err="1"/>
              <a:t>Z’</a:t>
            </a:r>
            <a:r>
              <a:rPr lang="en-US" baseline="-25000" dirty="0" err="1"/>
              <a:t>fcst</a:t>
            </a:r>
            <a:r>
              <a:rPr lang="en-US" dirty="0"/>
              <a:t> (s)  </a:t>
            </a:r>
            <a:r>
              <a:rPr lang="en-US" dirty="0" err="1"/>
              <a:t>Z’</a:t>
            </a:r>
            <a:r>
              <a:rPr lang="en-US" baseline="-25000" dirty="0" err="1"/>
              <a:t>o</a:t>
            </a:r>
            <a:r>
              <a:rPr lang="en-US" baseline="-25000" dirty="0"/>
              <a:t> </a:t>
            </a:r>
            <a:r>
              <a:rPr lang="en-US" dirty="0"/>
              <a:t>(s) / </a:t>
            </a:r>
            <a:r>
              <a:rPr lang="en-US" dirty="0" smtClean="0"/>
              <a:t>n</a:t>
            </a:r>
            <a:r>
              <a:rPr lang="en-US" baseline="-25000" dirty="0" smtClean="0"/>
              <a:t>s    </a:t>
            </a:r>
            <a:r>
              <a:rPr lang="en-US" dirty="0"/>
              <a:t>				</a:t>
            </a:r>
          </a:p>
          <a:p>
            <a:r>
              <a:rPr lang="en-US" dirty="0"/>
              <a:t>	</a:t>
            </a:r>
            <a:r>
              <a:rPr lang="en-US" dirty="0" smtClean="0"/>
              <a:t>AC </a:t>
            </a:r>
            <a:r>
              <a:rPr lang="en-US" dirty="0"/>
              <a:t>= </a:t>
            </a:r>
            <a:r>
              <a:rPr lang="en-US" dirty="0" smtClean="0"/>
              <a:t>         --------------------------------------------------------               (2.17)</a:t>
            </a:r>
            <a:r>
              <a:rPr lang="en-US" dirty="0"/>
              <a:t>	 </a:t>
            </a:r>
          </a:p>
          <a:p>
            <a:r>
              <a:rPr lang="en-US" dirty="0"/>
              <a:t> 		</a:t>
            </a:r>
            <a:r>
              <a:rPr lang="en-US" dirty="0" smtClean="0"/>
              <a:t>[ ∑ </a:t>
            </a:r>
            <a:r>
              <a:rPr lang="en-US" dirty="0" err="1"/>
              <a:t>Z’</a:t>
            </a:r>
            <a:r>
              <a:rPr lang="en-US" baseline="-25000" dirty="0" err="1"/>
              <a:t>fcst</a:t>
            </a:r>
            <a:r>
              <a:rPr lang="en-US" dirty="0"/>
              <a:t> (s)  </a:t>
            </a:r>
            <a:r>
              <a:rPr lang="en-US" dirty="0" err="1"/>
              <a:t>Z’</a:t>
            </a:r>
            <a:r>
              <a:rPr lang="en-US" baseline="-25000" dirty="0" err="1"/>
              <a:t>fcst</a:t>
            </a:r>
            <a:r>
              <a:rPr lang="en-US" baseline="-25000" dirty="0"/>
              <a:t> </a:t>
            </a:r>
            <a:r>
              <a:rPr lang="en-US" dirty="0"/>
              <a:t>(s) / n</a:t>
            </a:r>
            <a:r>
              <a:rPr lang="en-US" baseline="-25000" dirty="0"/>
              <a:t>s</a:t>
            </a:r>
            <a:r>
              <a:rPr lang="en-US" dirty="0"/>
              <a:t>  </a:t>
            </a:r>
            <a:r>
              <a:rPr lang="en-US" dirty="0" smtClean="0"/>
              <a:t>. ∑ </a:t>
            </a:r>
            <a:r>
              <a:rPr lang="en-US" dirty="0" err="1"/>
              <a:t>Z’</a:t>
            </a:r>
            <a:r>
              <a:rPr lang="en-US" baseline="-25000" dirty="0" err="1"/>
              <a:t>o</a:t>
            </a:r>
            <a:r>
              <a:rPr lang="en-US" dirty="0"/>
              <a:t> (s)  </a:t>
            </a:r>
            <a:r>
              <a:rPr lang="en-US" dirty="0" err="1"/>
              <a:t>Z’</a:t>
            </a:r>
            <a:r>
              <a:rPr lang="en-US" baseline="-25000" dirty="0" err="1"/>
              <a:t>o</a:t>
            </a:r>
            <a:r>
              <a:rPr lang="en-US" baseline="-25000" dirty="0"/>
              <a:t> </a:t>
            </a:r>
            <a:r>
              <a:rPr lang="en-US" dirty="0"/>
              <a:t>(s) / n</a:t>
            </a:r>
            <a:r>
              <a:rPr lang="en-US" baseline="-25000" dirty="0"/>
              <a:t>s</a:t>
            </a:r>
            <a:r>
              <a:rPr lang="en-US" dirty="0"/>
              <a:t>  ] </a:t>
            </a:r>
            <a:r>
              <a:rPr lang="en-US" baseline="30000" dirty="0"/>
              <a:t>½ </a:t>
            </a:r>
            <a:endParaRPr lang="en-US" dirty="0"/>
          </a:p>
          <a:p>
            <a:r>
              <a:rPr lang="en-US" dirty="0"/>
              <a:t>									</a:t>
            </a:r>
          </a:p>
          <a:p>
            <a:r>
              <a:rPr lang="en-US" dirty="0"/>
              <a:t>		</a:t>
            </a:r>
          </a:p>
          <a:p>
            <a:r>
              <a:rPr lang="en-US" dirty="0" smtClean="0"/>
              <a:t>where </a:t>
            </a:r>
            <a:r>
              <a:rPr lang="en-US" dirty="0"/>
              <a:t>summation is over space</a:t>
            </a:r>
            <a:r>
              <a:rPr lang="en-US" dirty="0" smtClean="0"/>
              <a:t>.  </a:t>
            </a:r>
            <a:r>
              <a:rPr lang="en-US" dirty="0"/>
              <a:t>-1 &lt;= AC &lt;= </a:t>
            </a:r>
            <a:r>
              <a:rPr lang="en-US" dirty="0" smtClean="0"/>
              <a:t>1.  </a:t>
            </a:r>
            <a:endParaRPr lang="en-US" dirty="0"/>
          </a:p>
          <a:p>
            <a:r>
              <a:rPr lang="en-US" dirty="0"/>
              <a:t> </a:t>
            </a:r>
          </a:p>
          <a:p>
            <a:r>
              <a:rPr lang="en-US" dirty="0"/>
              <a:t>Among the debatable issues: should  </a:t>
            </a:r>
            <a:r>
              <a:rPr lang="en-US" dirty="0" smtClean="0"/>
              <a:t>∑ </a:t>
            </a:r>
            <a:r>
              <a:rPr lang="en-US" dirty="0"/>
              <a:t>Z’(s) be (made) zero??  There is no reason to do that, especially in verification, but some people feel that way. The removal of the space mean removes a potentially important component of the forecast from the verification process. This is especially true on small domains that may be dominated by anomalies of one sign. </a:t>
            </a:r>
            <a:endParaRPr lang="en-US" dirty="0" smtClean="0"/>
          </a:p>
          <a:p>
            <a:endParaRPr lang="en-US" sz="1100" dirty="0"/>
          </a:p>
          <a:p>
            <a:r>
              <a:rPr lang="en-US" sz="1100" dirty="0" smtClean="0"/>
              <a:t>Note </a:t>
            </a:r>
            <a:r>
              <a:rPr lang="en-US" sz="1100" dirty="0"/>
              <a:t>that -1 &lt;= AC &lt;= 1, like a regular correlation, even though the spatial means are not exactly zero and the two terms in the denominator are augmented versions of the classical notion variance</a:t>
            </a:r>
            <a:r>
              <a:rPr lang="en-US" sz="1100" dirty="0" smtClean="0"/>
              <a:t>.</a:t>
            </a:r>
          </a:p>
          <a:p>
            <a:endParaRPr lang="en-US" dirty="0"/>
          </a:p>
          <a:p>
            <a:r>
              <a:rPr lang="en-US" dirty="0"/>
              <a:t>	</a:t>
            </a:r>
            <a:r>
              <a:rPr lang="en-US" dirty="0" err="1"/>
              <a:t>Eq</a:t>
            </a:r>
            <a:r>
              <a:rPr lang="en-US" dirty="0"/>
              <a:t>(2.17) is for a single pair of maps. When we have a large set of paired maps we sum the three terms in (2.17) over the whole set, then execute the multiplication and division</a:t>
            </a:r>
            <a:r>
              <a:rPr lang="en-US" dirty="0" smtClean="0"/>
              <a:t>.</a:t>
            </a:r>
            <a:r>
              <a:rPr lang="en-US" dirty="0"/>
              <a:t> </a:t>
            </a:r>
          </a:p>
        </p:txBody>
      </p:sp>
    </p:spTree>
    <p:extLst>
      <p:ext uri="{BB962C8B-B14F-4D97-AF65-F5344CB8AC3E}">
        <p14:creationId xmlns:p14="http://schemas.microsoft.com/office/powerpoint/2010/main" val="2090400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89844"/>
            <a:ext cx="8077200" cy="4247317"/>
          </a:xfrm>
          <a:prstGeom prst="rect">
            <a:avLst/>
          </a:prstGeom>
        </p:spPr>
        <p:txBody>
          <a:bodyPr wrap="square">
            <a:spAutoFit/>
          </a:bodyPr>
          <a:lstStyle/>
          <a:p>
            <a:r>
              <a:rPr lang="en-US" dirty="0"/>
              <a:t>For non-equal area data, such as on a latitude/longitude grid, or for irregular station data, the summation involves a weighting factor w(s), i.e</a:t>
            </a:r>
            <a:r>
              <a:rPr lang="en-US" dirty="0" smtClean="0"/>
              <a:t>.</a:t>
            </a:r>
          </a:p>
          <a:p>
            <a:endParaRPr lang="en-US" dirty="0"/>
          </a:p>
          <a:p>
            <a:r>
              <a:rPr lang="en-US" dirty="0"/>
              <a:t>		 </a:t>
            </a:r>
            <a:r>
              <a:rPr lang="en-US" dirty="0" smtClean="0"/>
              <a:t>∑ </a:t>
            </a:r>
            <a:r>
              <a:rPr lang="en-US" dirty="0"/>
              <a:t>w(s) </a:t>
            </a:r>
            <a:r>
              <a:rPr lang="en-US" dirty="0" err="1"/>
              <a:t>e</a:t>
            </a:r>
            <a:r>
              <a:rPr lang="en-US" baseline="-25000" dirty="0" err="1"/>
              <a:t>k</a:t>
            </a:r>
            <a:r>
              <a:rPr lang="en-US" dirty="0"/>
              <a:t>(s)  </a:t>
            </a:r>
            <a:r>
              <a:rPr lang="en-US" dirty="0" err="1"/>
              <a:t>e</a:t>
            </a:r>
            <a:r>
              <a:rPr lang="en-US" baseline="-25000" dirty="0" err="1"/>
              <a:t>m</a:t>
            </a:r>
            <a:r>
              <a:rPr lang="en-US" dirty="0"/>
              <a:t>(s), 		1 &lt;= s &lt;=  n</a:t>
            </a:r>
            <a:r>
              <a:rPr lang="en-US" baseline="-25000" dirty="0"/>
              <a:t>s</a:t>
            </a:r>
            <a:r>
              <a:rPr lang="en-US" dirty="0"/>
              <a:t> 	</a:t>
            </a:r>
          </a:p>
          <a:p>
            <a:r>
              <a:rPr lang="en-US" dirty="0"/>
              <a:t>		 s</a:t>
            </a:r>
          </a:p>
          <a:p>
            <a:r>
              <a:rPr lang="en-US" dirty="0"/>
              <a:t>where w(s) is related to the size of the area each data point represents. Except when noted otherwise, w(s) will be left off </a:t>
            </a:r>
            <a:r>
              <a:rPr lang="en-US" dirty="0" smtClean="0"/>
              <a:t>for </a:t>
            </a:r>
            <a:r>
              <a:rPr lang="en-US" dirty="0"/>
              <a:t>simplicity. However this detail is not always trivial.  </a:t>
            </a:r>
            <a:endParaRPr lang="en-US" dirty="0" smtClean="0"/>
          </a:p>
          <a:p>
            <a:endParaRPr lang="en-US" dirty="0"/>
          </a:p>
          <a:p>
            <a:endParaRPr lang="en-US" dirty="0" smtClean="0"/>
          </a:p>
          <a:p>
            <a:endParaRPr lang="en-US" dirty="0"/>
          </a:p>
          <a:p>
            <a:r>
              <a:rPr lang="en-US" dirty="0"/>
              <a:t>	The </a:t>
            </a:r>
            <a:r>
              <a:rPr lang="en-US" dirty="0" err="1"/>
              <a:t>e</a:t>
            </a:r>
            <a:r>
              <a:rPr lang="en-US" baseline="-25000" dirty="0" err="1"/>
              <a:t>m</a:t>
            </a:r>
            <a:r>
              <a:rPr lang="en-US" dirty="0"/>
              <a:t>(s) can be thought of as vectors consisting of n</a:t>
            </a:r>
            <a:r>
              <a:rPr lang="en-US" baseline="-25000" dirty="0"/>
              <a:t>s</a:t>
            </a:r>
            <a:r>
              <a:rPr lang="en-US" dirty="0"/>
              <a:t> components. </a:t>
            </a:r>
            <a:endParaRPr lang="en-US" dirty="0" smtClean="0"/>
          </a:p>
          <a:p>
            <a:r>
              <a:rPr lang="en-US" dirty="0" smtClean="0"/>
              <a:t>In </a:t>
            </a:r>
            <a:r>
              <a:rPr lang="en-US" dirty="0"/>
              <a:t>that context the type of product in (2.2) is often referred to as inner or dot product </a:t>
            </a:r>
            <a:r>
              <a:rPr lang="en-US" b="1" dirty="0" err="1"/>
              <a:t>e</a:t>
            </a:r>
            <a:r>
              <a:rPr lang="en-US" b="1" baseline="-25000" dirty="0" err="1"/>
              <a:t>k</a:t>
            </a:r>
            <a:r>
              <a:rPr lang="en-US" dirty="0"/>
              <a:t> . </a:t>
            </a:r>
            <a:r>
              <a:rPr lang="en-US" b="1" dirty="0" err="1"/>
              <a:t>e</a:t>
            </a:r>
            <a:r>
              <a:rPr lang="en-US" b="1" baseline="-25000" dirty="0" err="1"/>
              <a:t>m</a:t>
            </a:r>
            <a:r>
              <a:rPr lang="en-US" dirty="0"/>
              <a:t> . </a:t>
            </a:r>
          </a:p>
          <a:p>
            <a:r>
              <a:rPr lang="en-US" dirty="0"/>
              <a:t>	</a:t>
            </a:r>
          </a:p>
        </p:txBody>
      </p:sp>
      <p:sp>
        <p:nvSpPr>
          <p:cNvPr id="3" name="TextBox 2"/>
          <p:cNvSpPr txBox="1"/>
          <p:nvPr/>
        </p:nvSpPr>
        <p:spPr>
          <a:xfrm>
            <a:off x="2971800" y="381000"/>
            <a:ext cx="1042208" cy="369332"/>
          </a:xfrm>
          <a:prstGeom prst="rect">
            <a:avLst/>
          </a:prstGeom>
          <a:noFill/>
        </p:spPr>
        <p:txBody>
          <a:bodyPr wrap="none" rtlCol="0">
            <a:spAutoFit/>
          </a:bodyPr>
          <a:lstStyle/>
          <a:p>
            <a:r>
              <a:rPr lang="en-US" dirty="0"/>
              <a:t>a</a:t>
            </a:r>
            <a:r>
              <a:rPr lang="en-US" dirty="0" smtClean="0"/>
              <a:t> ‘detail’:</a:t>
            </a:r>
            <a:endParaRPr lang="en-US" dirty="0"/>
          </a:p>
        </p:txBody>
      </p:sp>
    </p:spTree>
    <p:extLst>
      <p:ext uri="{BB962C8B-B14F-4D97-AF65-F5344CB8AC3E}">
        <p14:creationId xmlns:p14="http://schemas.microsoft.com/office/powerpoint/2010/main" val="37756629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emc.ncep.noaa.gov/gmb/STATS_vsdb/allmodel/daily/cor/cor_day5_HGT_P500_G2NHX.png"/>
          <p:cNvPicPr>
            <a:picLocks noChangeAspect="1" noChangeArrowheads="1"/>
          </p:cNvPicPr>
          <p:nvPr/>
        </p:nvPicPr>
        <p:blipFill rotWithShape="1">
          <a:blip r:embed="rId2">
            <a:extLst>
              <a:ext uri="{28A0092B-C50C-407E-A947-70E740481C1C}">
                <a14:useLocalDpi xmlns:a14="http://schemas.microsoft.com/office/drawing/2010/main" val="0"/>
              </a:ext>
            </a:extLst>
          </a:blip>
          <a:srcRect b="46333"/>
          <a:stretch/>
        </p:blipFill>
        <p:spPr bwMode="auto">
          <a:xfrm>
            <a:off x="155575" y="76200"/>
            <a:ext cx="7620000" cy="408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681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606425" y="533400"/>
            <a:ext cx="31416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2400">
                <a:solidFill>
                  <a:srgbClr val="FF0000"/>
                </a:solidFill>
              </a:rPr>
              <a:t>Source of knowledge I :</a:t>
            </a:r>
          </a:p>
          <a:p>
            <a:pPr eaLnBrk="1" hangingPunct="1"/>
            <a:r>
              <a:rPr lang="en-US" altLang="en-US" sz="2400">
                <a:solidFill>
                  <a:srgbClr val="FF0000"/>
                </a:solidFill>
              </a:rPr>
              <a:t>1</a:t>
            </a:r>
            <a:r>
              <a:rPr lang="en-US" altLang="en-US" sz="2400" baseline="30000">
                <a:solidFill>
                  <a:srgbClr val="FF0000"/>
                </a:solidFill>
              </a:rPr>
              <a:t>st</a:t>
            </a:r>
            <a:r>
              <a:rPr lang="en-US" altLang="en-US" sz="2400">
                <a:solidFill>
                  <a:srgbClr val="FF0000"/>
                </a:solidFill>
              </a:rPr>
              <a:t> Principles of Physics</a:t>
            </a:r>
          </a:p>
        </p:txBody>
      </p:sp>
      <p:sp>
        <p:nvSpPr>
          <p:cNvPr id="4" name="TextBox 3"/>
          <p:cNvSpPr txBox="1">
            <a:spLocks noChangeArrowheads="1"/>
          </p:cNvSpPr>
          <p:nvPr/>
        </p:nvSpPr>
        <p:spPr bwMode="auto">
          <a:xfrm>
            <a:off x="4470400" y="457200"/>
            <a:ext cx="32432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2400" dirty="0"/>
              <a:t>Source of knowledge II :</a:t>
            </a:r>
          </a:p>
          <a:p>
            <a:pPr eaLnBrk="1" hangingPunct="1"/>
            <a:r>
              <a:rPr lang="en-US" altLang="en-US" sz="2400" dirty="0"/>
              <a:t>Observations </a:t>
            </a:r>
            <a:r>
              <a:rPr lang="en-US" altLang="en-US" sz="2400" dirty="0" smtClean="0"/>
              <a:t>f ( </a:t>
            </a:r>
            <a:r>
              <a:rPr lang="en-US" altLang="en-US" sz="2400" dirty="0"/>
              <a:t>s , t )</a:t>
            </a:r>
          </a:p>
        </p:txBody>
      </p:sp>
      <p:sp>
        <p:nvSpPr>
          <p:cNvPr id="5" name="TextBox 4"/>
          <p:cNvSpPr txBox="1">
            <a:spLocks noChangeArrowheads="1"/>
          </p:cNvSpPr>
          <p:nvPr/>
        </p:nvSpPr>
        <p:spPr bwMode="auto">
          <a:xfrm>
            <a:off x="2311400" y="2438400"/>
            <a:ext cx="54371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2400">
                <a:solidFill>
                  <a:schemeClr val="accent2"/>
                </a:solidFill>
              </a:rPr>
              <a:t>Aspects of Atmospheric/Oceanic Behavior</a:t>
            </a:r>
          </a:p>
        </p:txBody>
      </p:sp>
      <p:sp>
        <p:nvSpPr>
          <p:cNvPr id="6" name="TextBox 5"/>
          <p:cNvSpPr txBox="1">
            <a:spLocks noChangeArrowheads="1"/>
          </p:cNvSpPr>
          <p:nvPr/>
        </p:nvSpPr>
        <p:spPr bwMode="auto">
          <a:xfrm>
            <a:off x="4419600" y="1563688"/>
            <a:ext cx="26685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2400"/>
              <a:t>Data processing</a:t>
            </a:r>
          </a:p>
          <a:p>
            <a:pPr eaLnBrk="1" hangingPunct="1"/>
            <a:r>
              <a:rPr lang="en-US" altLang="en-US" sz="1200"/>
              <a:t>Stats package</a:t>
            </a:r>
          </a:p>
        </p:txBody>
      </p:sp>
      <p:cxnSp>
        <p:nvCxnSpPr>
          <p:cNvPr id="8" name="Straight Arrow Connector 7"/>
          <p:cNvCxnSpPr/>
          <p:nvPr/>
        </p:nvCxnSpPr>
        <p:spPr>
          <a:xfrm>
            <a:off x="1981200" y="1131888"/>
            <a:ext cx="1828800" cy="1611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2"/>
            <a:endCxn id="5" idx="0"/>
          </p:cNvCxnSpPr>
          <p:nvPr/>
        </p:nvCxnSpPr>
        <p:spPr>
          <a:xfrm flipH="1">
            <a:off x="5030788" y="1287463"/>
            <a:ext cx="1062037" cy="115093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304800" y="3276600"/>
            <a:ext cx="7848600" cy="2667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a:solidFill>
                  <a:srgbClr val="FFFFFF"/>
                </a:solidFill>
                <a:ea typeface="ＭＳ Ｐゴシック" charset="-128"/>
              </a:rPr>
              <a:t>Questions that arise:</a:t>
            </a:r>
          </a:p>
          <a:p>
            <a:pPr>
              <a:buFontTx/>
              <a:buAutoNum type="arabicPeriod"/>
              <a:defRPr/>
            </a:pPr>
            <a:r>
              <a:rPr lang="en-US" sz="2400">
                <a:solidFill>
                  <a:srgbClr val="FFFFFF"/>
                </a:solidFill>
                <a:ea typeface="ＭＳ Ｐゴシック" charset="-128"/>
              </a:rPr>
              <a:t>Are 1</a:t>
            </a:r>
            <a:r>
              <a:rPr lang="en-US" sz="2400" baseline="30000">
                <a:solidFill>
                  <a:srgbClr val="FFFFFF"/>
                </a:solidFill>
                <a:ea typeface="ＭＳ Ｐゴシック" charset="-128"/>
              </a:rPr>
              <a:t>st</a:t>
            </a:r>
            <a:r>
              <a:rPr lang="en-US" sz="2400">
                <a:solidFill>
                  <a:srgbClr val="FFFFFF"/>
                </a:solidFill>
                <a:ea typeface="ＭＳ Ｐゴシック" charset="-128"/>
              </a:rPr>
              <a:t> principles correct and complete?</a:t>
            </a:r>
          </a:p>
          <a:p>
            <a:pPr>
              <a:buFontTx/>
              <a:buAutoNum type="arabicPeriod"/>
              <a:defRPr/>
            </a:pPr>
            <a:r>
              <a:rPr lang="en-US" sz="2400">
                <a:solidFill>
                  <a:srgbClr val="FFFFFF"/>
                </a:solidFill>
                <a:ea typeface="ＭＳ Ｐゴシック" charset="-128"/>
              </a:rPr>
              <a:t>Can we make a forecast with “skill”</a:t>
            </a:r>
          </a:p>
        </p:txBody>
      </p:sp>
      <p:sp>
        <p:nvSpPr>
          <p:cNvPr id="12" name="TextBox 11"/>
          <p:cNvSpPr txBox="1">
            <a:spLocks noChangeArrowheads="1"/>
          </p:cNvSpPr>
          <p:nvPr/>
        </p:nvSpPr>
        <p:spPr bwMode="auto">
          <a:xfrm>
            <a:off x="2133600" y="6172200"/>
            <a:ext cx="49101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a:t>!! Statistics is not just regression and MSE minimization!</a:t>
            </a:r>
          </a:p>
        </p:txBody>
      </p:sp>
    </p:spTree>
    <p:extLst>
      <p:ext uri="{BB962C8B-B14F-4D97-AF65-F5344CB8AC3E}">
        <p14:creationId xmlns:p14="http://schemas.microsoft.com/office/powerpoint/2010/main" val="527605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ppt_w</p:attrName>
                                        </p:attrNameLst>
                                      </p:cBhvr>
                                      <p:tavLst>
                                        <p:tav tm="0">
                                          <p:val>
                                            <p:fltVal val="0"/>
                                          </p:val>
                                        </p:tav>
                                        <p:tav tm="100000">
                                          <p:val>
                                            <p:strVal val="#ppt_w"/>
                                          </p:val>
                                        </p:tav>
                                      </p:tavLst>
                                    </p:anim>
                                    <p:anim calcmode="lin" valueType="num">
                                      <p:cBhvr>
                                        <p:cTn id="25" dur="1000" fill="hold"/>
                                        <p:tgtEl>
                                          <p:spTgt spid="5"/>
                                        </p:tgtEl>
                                        <p:attrNameLst>
                                          <p:attrName>ppt_h</p:attrName>
                                        </p:attrNameLst>
                                      </p:cBhvr>
                                      <p:tavLst>
                                        <p:tav tm="0">
                                          <p:val>
                                            <p:fltVal val="0"/>
                                          </p:val>
                                        </p:tav>
                                        <p:tav tm="100000">
                                          <p:val>
                                            <p:strVal val="#ppt_h"/>
                                          </p:val>
                                        </p:tav>
                                      </p:tavLst>
                                    </p:anim>
                                    <p:anim calcmode="lin" valueType="num">
                                      <p:cBhvr>
                                        <p:cTn id="26" dur="1000" fill="hold"/>
                                        <p:tgtEl>
                                          <p:spTgt spid="5"/>
                                        </p:tgtEl>
                                        <p:attrNameLst>
                                          <p:attrName>style.rotation</p:attrName>
                                        </p:attrNameLst>
                                      </p:cBhvr>
                                      <p:tavLst>
                                        <p:tav tm="0">
                                          <p:val>
                                            <p:fltVal val="90"/>
                                          </p:val>
                                        </p:tav>
                                        <p:tav tm="100000">
                                          <p:val>
                                            <p:fltVal val="0"/>
                                          </p:val>
                                        </p:tav>
                                      </p:tavLst>
                                    </p:anim>
                                    <p:animEffect transition="in" filter="fade">
                                      <p:cBhvr>
                                        <p:cTn id="27" dur="1000"/>
                                        <p:tgtEl>
                                          <p:spTgt spid="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randombar(horizontal)">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5"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2000"/>
                                        <p:tgtEl>
                                          <p:spTgt spid="12"/>
                                        </p:tgtEl>
                                      </p:cBhvr>
                                    </p:animEffect>
                                    <p:anim calcmode="lin" valueType="num">
                                      <p:cBhvr>
                                        <p:cTn id="38" dur="2000" fill="hold"/>
                                        <p:tgtEl>
                                          <p:spTgt spid="12"/>
                                        </p:tgtEl>
                                        <p:attrNameLst>
                                          <p:attrName>ppt_w</p:attrName>
                                        </p:attrNameLst>
                                      </p:cBhvr>
                                      <p:tavLst>
                                        <p:tav tm="0" fmla="#ppt_w*sin(2.5*pi*$)">
                                          <p:val>
                                            <p:fltVal val="0"/>
                                          </p:val>
                                        </p:tav>
                                        <p:tav tm="100000">
                                          <p:val>
                                            <p:fltVal val="1"/>
                                          </p:val>
                                        </p:tav>
                                      </p:tavLst>
                                    </p:anim>
                                    <p:anim calcmode="lin" valueType="num">
                                      <p:cBhvr>
                                        <p:cTn id="3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11"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610600" cy="5909310"/>
          </a:xfrm>
          <a:prstGeom prst="rect">
            <a:avLst/>
          </a:prstGeom>
        </p:spPr>
        <p:txBody>
          <a:bodyPr wrap="square">
            <a:spAutoFit/>
          </a:bodyPr>
          <a:lstStyle/>
          <a:p>
            <a:r>
              <a:rPr lang="en-US" dirty="0" smtClean="0"/>
              <a:t>A major convenience of a set of orthogonal functions </a:t>
            </a:r>
            <a:r>
              <a:rPr lang="en-US" dirty="0" err="1" smtClean="0"/>
              <a:t>e</a:t>
            </a:r>
            <a:r>
              <a:rPr lang="en-US" baseline="-25000" dirty="0" err="1" smtClean="0"/>
              <a:t>m</a:t>
            </a:r>
            <a:r>
              <a:rPr lang="en-US" dirty="0" smtClean="0"/>
              <a:t>(s) is </a:t>
            </a:r>
            <a:r>
              <a:rPr lang="en-US" dirty="0"/>
              <a:t>functional representation of data, that is to say, for any discrete f (s), say a map of Mean Sea Level Pressure on a grid, we can write:</a:t>
            </a:r>
          </a:p>
          <a:p>
            <a:r>
              <a:rPr lang="en-US" dirty="0"/>
              <a:t>			 </a:t>
            </a:r>
            <a:r>
              <a:rPr lang="en-US" dirty="0" smtClean="0"/>
              <a:t>    M</a:t>
            </a:r>
            <a:endParaRPr lang="en-US" dirty="0"/>
          </a:p>
          <a:p>
            <a:r>
              <a:rPr lang="en-US" dirty="0"/>
              <a:t>		f (s) = [ f ] +  </a:t>
            </a:r>
            <a:r>
              <a:rPr lang="en-US" dirty="0" smtClean="0"/>
              <a:t> ∑  </a:t>
            </a:r>
            <a:r>
              <a:rPr lang="el-GR" dirty="0" smtClean="0"/>
              <a:t>α</a:t>
            </a:r>
            <a:r>
              <a:rPr lang="en-US" baseline="-25000" dirty="0" smtClean="0"/>
              <a:t>m</a:t>
            </a:r>
            <a:r>
              <a:rPr lang="en-US" dirty="0" smtClean="0"/>
              <a:t>  </a:t>
            </a:r>
            <a:r>
              <a:rPr lang="en-US" dirty="0" err="1"/>
              <a:t>e</a:t>
            </a:r>
            <a:r>
              <a:rPr lang="en-US" baseline="-25000" dirty="0" err="1"/>
              <a:t>m</a:t>
            </a:r>
            <a:r>
              <a:rPr lang="en-US" dirty="0"/>
              <a:t>(s)		1 &lt;= s &lt;=  n</a:t>
            </a:r>
            <a:r>
              <a:rPr lang="en-US" baseline="-25000" dirty="0"/>
              <a:t>s</a:t>
            </a:r>
            <a:r>
              <a:rPr lang="en-US" dirty="0"/>
              <a:t> </a:t>
            </a:r>
            <a:r>
              <a:rPr lang="en-US" dirty="0" smtClean="0"/>
              <a:t>  (</a:t>
            </a:r>
            <a:r>
              <a:rPr lang="en-US" dirty="0"/>
              <a:t>2.3)</a:t>
            </a:r>
          </a:p>
          <a:p>
            <a:r>
              <a:rPr lang="en-US" dirty="0"/>
              <a:t>			</a:t>
            </a:r>
            <a:r>
              <a:rPr lang="en-US" dirty="0" smtClean="0"/>
              <a:t>    m=1</a:t>
            </a:r>
            <a:endParaRPr lang="en-US" dirty="0"/>
          </a:p>
          <a:p>
            <a:r>
              <a:rPr lang="en-US" dirty="0"/>
              <a:t>where [ f ] is the spatial mean, </a:t>
            </a:r>
            <a:r>
              <a:rPr lang="el-GR" dirty="0" smtClean="0"/>
              <a:t>α</a:t>
            </a:r>
            <a:r>
              <a:rPr lang="en-US" baseline="-25000" dirty="0" smtClean="0"/>
              <a:t>m</a:t>
            </a:r>
            <a:r>
              <a:rPr lang="en-US" dirty="0" smtClean="0"/>
              <a:t> </a:t>
            </a:r>
            <a:r>
              <a:rPr lang="en-US" dirty="0"/>
              <a:t>is the expansion coefficient, and M is at most n</a:t>
            </a:r>
            <a:r>
              <a:rPr lang="en-US" baseline="-25000" dirty="0"/>
              <a:t>s</a:t>
            </a:r>
            <a:r>
              <a:rPr lang="en-US" dirty="0"/>
              <a:t>-1. In the context of (2.3) it is clear why the </a:t>
            </a:r>
            <a:r>
              <a:rPr lang="en-US" dirty="0" err="1"/>
              <a:t>e</a:t>
            </a:r>
            <a:r>
              <a:rPr lang="en-US" baseline="-25000" dirty="0" err="1"/>
              <a:t>m</a:t>
            </a:r>
            <a:r>
              <a:rPr lang="en-US" dirty="0"/>
              <a:t>(s) are called a basis. The equal sign in (2.3) only applies when the basis is complete.  </a:t>
            </a:r>
            <a:endParaRPr lang="en-US" dirty="0" smtClean="0"/>
          </a:p>
          <a:p>
            <a:endParaRPr lang="en-US" dirty="0"/>
          </a:p>
          <a:p>
            <a:r>
              <a:rPr lang="en-US" dirty="0" smtClean="0"/>
              <a:t>          For </a:t>
            </a:r>
            <a:r>
              <a:rPr lang="en-US" dirty="0"/>
              <a:t>now, let’s consider [ f ] to be </a:t>
            </a:r>
            <a:r>
              <a:rPr lang="en-US" dirty="0" smtClean="0"/>
              <a:t>zero. </a:t>
            </a:r>
            <a:r>
              <a:rPr lang="en-US" dirty="0"/>
              <a:t>We now define the </a:t>
            </a:r>
            <a:r>
              <a:rPr lang="en-US" u="sng" dirty="0"/>
              <a:t>s</a:t>
            </a:r>
            <a:r>
              <a:rPr lang="en-US" dirty="0"/>
              <a:t>patial </a:t>
            </a:r>
            <a:r>
              <a:rPr lang="en-US" u="sng" dirty="0"/>
              <a:t>v</a:t>
            </a:r>
            <a:r>
              <a:rPr lang="en-US" dirty="0"/>
              <a:t>ariance (SV) as</a:t>
            </a:r>
            <a:r>
              <a:rPr lang="en-US" dirty="0" smtClean="0"/>
              <a:t>:</a:t>
            </a:r>
          </a:p>
          <a:p>
            <a:endParaRPr lang="en-US" dirty="0"/>
          </a:p>
          <a:p>
            <a:r>
              <a:rPr lang="en-US" dirty="0"/>
              <a:t>		SV =   </a:t>
            </a:r>
            <a:r>
              <a:rPr lang="en-US" dirty="0" smtClean="0"/>
              <a:t>∑ </a:t>
            </a:r>
            <a:r>
              <a:rPr lang="en-US" dirty="0"/>
              <a:t>f </a:t>
            </a:r>
            <a:r>
              <a:rPr lang="en-US" baseline="30000" dirty="0"/>
              <a:t>2</a:t>
            </a:r>
            <a:r>
              <a:rPr lang="en-US" dirty="0"/>
              <a:t>(s) / n</a:t>
            </a:r>
            <a:r>
              <a:rPr lang="en-US" baseline="-25000" dirty="0"/>
              <a:t>s</a:t>
            </a:r>
            <a:r>
              <a:rPr lang="en-US" dirty="0"/>
              <a:t> 			</a:t>
            </a:r>
            <a:r>
              <a:rPr lang="en-US" dirty="0" smtClean="0"/>
              <a:t>		(</a:t>
            </a:r>
            <a:r>
              <a:rPr lang="en-US" dirty="0"/>
              <a:t>2.4)</a:t>
            </a:r>
          </a:p>
          <a:p>
            <a:r>
              <a:rPr lang="en-US" dirty="0"/>
              <a:t>		</a:t>
            </a:r>
            <a:r>
              <a:rPr lang="en-US" dirty="0" smtClean="0"/>
              <a:t>           s</a:t>
            </a:r>
            <a:endParaRPr lang="en-US" dirty="0"/>
          </a:p>
          <a:p>
            <a:r>
              <a:rPr lang="en-US" dirty="0"/>
              <a:t>and note that SV, for orthonormal </a:t>
            </a:r>
            <a:r>
              <a:rPr lang="en-US" dirty="0" err="1"/>
              <a:t>e</a:t>
            </a:r>
            <a:r>
              <a:rPr lang="en-US" baseline="-25000" dirty="0" err="1"/>
              <a:t>m</a:t>
            </a:r>
            <a:r>
              <a:rPr lang="en-US" dirty="0"/>
              <a:t>(s), can also be written as</a:t>
            </a:r>
          </a:p>
          <a:p>
            <a:r>
              <a:rPr lang="en-US" dirty="0"/>
              <a:t>		</a:t>
            </a:r>
            <a:r>
              <a:rPr lang="en-US" dirty="0" smtClean="0"/>
              <a:t>           M</a:t>
            </a:r>
            <a:endParaRPr lang="en-US" dirty="0"/>
          </a:p>
          <a:p>
            <a:r>
              <a:rPr lang="en-US" dirty="0"/>
              <a:t>		SV   =  </a:t>
            </a:r>
            <a:r>
              <a:rPr lang="en-US" dirty="0" smtClean="0"/>
              <a:t>∑   </a:t>
            </a:r>
            <a:r>
              <a:rPr lang="el-GR" dirty="0" smtClean="0"/>
              <a:t>α</a:t>
            </a:r>
            <a:r>
              <a:rPr lang="en-US" baseline="-25000" dirty="0" smtClean="0"/>
              <a:t>m</a:t>
            </a:r>
            <a:r>
              <a:rPr lang="en-US" dirty="0" smtClean="0"/>
              <a:t> </a:t>
            </a:r>
            <a:r>
              <a:rPr lang="en-US" baseline="30000" dirty="0" smtClean="0"/>
              <a:t>2</a:t>
            </a:r>
            <a:r>
              <a:rPr lang="en-US" dirty="0"/>
              <a:t>					(2.5)</a:t>
            </a:r>
          </a:p>
          <a:p>
            <a:r>
              <a:rPr lang="en-US" dirty="0"/>
              <a:t>		</a:t>
            </a:r>
            <a:r>
              <a:rPr lang="en-US" dirty="0" smtClean="0"/>
              <a:t>          m=1</a:t>
            </a:r>
            <a:endParaRPr lang="en-US" dirty="0"/>
          </a:p>
          <a:p>
            <a:r>
              <a:rPr lang="en-US" dirty="0"/>
              <a:t>which establishes the link between variance in physical (2.4) and spectral space (2.5). The equal sign in (2.5) only applies when M is the required minimum value, which could be as high as n</a:t>
            </a:r>
            <a:r>
              <a:rPr lang="en-US" baseline="-25000" dirty="0"/>
              <a:t>s</a:t>
            </a:r>
            <a:r>
              <a:rPr lang="en-US" dirty="0"/>
              <a:t>-1. </a:t>
            </a:r>
          </a:p>
        </p:txBody>
      </p:sp>
    </p:spTree>
    <p:extLst>
      <p:ext uri="{BB962C8B-B14F-4D97-AF65-F5344CB8AC3E}">
        <p14:creationId xmlns:p14="http://schemas.microsoft.com/office/powerpoint/2010/main" val="3080021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04885"/>
            <a:ext cx="8686800" cy="4801314"/>
          </a:xfrm>
          <a:prstGeom prst="rect">
            <a:avLst/>
          </a:prstGeom>
        </p:spPr>
        <p:txBody>
          <a:bodyPr wrap="square">
            <a:spAutoFit/>
          </a:bodyPr>
          <a:lstStyle/>
          <a:p>
            <a:r>
              <a:rPr lang="en-US" dirty="0"/>
              <a:t>As per (2.5) each basis function ‘explains’ a non-overlapping part of the variance, or (put another way) contributes an independent piece of information contained in f (s). </a:t>
            </a:r>
            <a:r>
              <a:rPr lang="en-US" dirty="0" smtClean="0"/>
              <a:t> </a:t>
            </a:r>
            <a:r>
              <a:rPr lang="el-GR" dirty="0" smtClean="0"/>
              <a:t>α</a:t>
            </a:r>
            <a:r>
              <a:rPr lang="en-US" baseline="30000" dirty="0" smtClean="0"/>
              <a:t>2</a:t>
            </a:r>
            <a:r>
              <a:rPr lang="en-US" baseline="-25000" dirty="0" smtClean="0"/>
              <a:t>m</a:t>
            </a:r>
            <a:r>
              <a:rPr lang="en-US" dirty="0" smtClean="0"/>
              <a:t>  </a:t>
            </a:r>
            <a:r>
              <a:rPr lang="en-US" dirty="0"/>
              <a:t>is the classical </a:t>
            </a:r>
            <a:r>
              <a:rPr lang="en-US" dirty="0" smtClean="0"/>
              <a:t> Fourier </a:t>
            </a:r>
            <a:r>
              <a:rPr lang="en-US" dirty="0"/>
              <a:t>power spectrum if the e’s are sin/cos on the domain. In that context (2.5) is known as </a:t>
            </a:r>
            <a:r>
              <a:rPr lang="en-US" dirty="0" err="1"/>
              <a:t>Parceval’s</a:t>
            </a:r>
            <a:r>
              <a:rPr lang="en-US" dirty="0"/>
              <a:t> theorem, and counting the sin/cos pair as one mode, M is at most n</a:t>
            </a:r>
            <a:r>
              <a:rPr lang="en-US" baseline="-25000" dirty="0"/>
              <a:t>s</a:t>
            </a:r>
            <a:r>
              <a:rPr lang="en-US" dirty="0"/>
              <a:t>/2</a:t>
            </a:r>
            <a:r>
              <a:rPr lang="en-US" dirty="0" smtClean="0"/>
              <a:t>.</a:t>
            </a:r>
          </a:p>
          <a:p>
            <a:endParaRPr lang="en-US" dirty="0"/>
          </a:p>
          <a:p>
            <a:r>
              <a:rPr lang="en-US" dirty="0"/>
              <a:t>	When e is known, then </a:t>
            </a:r>
            <a:r>
              <a:rPr lang="el-GR" dirty="0" smtClean="0"/>
              <a:t>α</a:t>
            </a:r>
            <a:r>
              <a:rPr lang="en-US" baseline="-25000" dirty="0" smtClean="0"/>
              <a:t>m</a:t>
            </a:r>
            <a:r>
              <a:rPr lang="en-US" dirty="0" smtClean="0"/>
              <a:t> </a:t>
            </a:r>
            <a:r>
              <a:rPr lang="en-US" dirty="0"/>
              <a:t>can be easily calculated as:</a:t>
            </a:r>
          </a:p>
          <a:p>
            <a:r>
              <a:rPr lang="en-US" dirty="0"/>
              <a:t>		</a:t>
            </a:r>
            <a:r>
              <a:rPr lang="el-GR" dirty="0" smtClean="0"/>
              <a:t>α</a:t>
            </a:r>
            <a:r>
              <a:rPr lang="en-US" baseline="-25000" dirty="0" smtClean="0"/>
              <a:t>m</a:t>
            </a:r>
            <a:r>
              <a:rPr lang="en-US" dirty="0" smtClean="0"/>
              <a:t>       </a:t>
            </a:r>
            <a:r>
              <a:rPr lang="en-US" dirty="0"/>
              <a:t>=   	</a:t>
            </a:r>
            <a:r>
              <a:rPr lang="en-US" dirty="0" smtClean="0"/>
              <a:t>∑   </a:t>
            </a:r>
            <a:r>
              <a:rPr lang="en-US" dirty="0"/>
              <a:t>f (s)  </a:t>
            </a:r>
            <a:r>
              <a:rPr lang="en-US" dirty="0" err="1"/>
              <a:t>e</a:t>
            </a:r>
            <a:r>
              <a:rPr lang="en-US" baseline="-25000" dirty="0" err="1"/>
              <a:t>m</a:t>
            </a:r>
            <a:r>
              <a:rPr lang="en-US" dirty="0"/>
              <a:t>(s)	   1 &lt;= m &lt;= </a:t>
            </a:r>
            <a:r>
              <a:rPr lang="en-US" dirty="0" smtClean="0"/>
              <a:t>M </a:t>
            </a:r>
            <a:r>
              <a:rPr lang="en-US" dirty="0"/>
              <a:t>	(2.6)</a:t>
            </a:r>
          </a:p>
          <a:p>
            <a:r>
              <a:rPr lang="en-US" dirty="0"/>
              <a:t>			</a:t>
            </a:r>
            <a:r>
              <a:rPr lang="en-US" dirty="0" smtClean="0"/>
              <a:t>s</a:t>
            </a:r>
            <a:r>
              <a:rPr lang="en-US" dirty="0"/>
              <a:t>			</a:t>
            </a:r>
          </a:p>
          <a:p>
            <a:r>
              <a:rPr lang="en-US" dirty="0" err="1"/>
              <a:t>i.e</a:t>
            </a:r>
            <a:r>
              <a:rPr lang="en-US" dirty="0"/>
              <a:t> one finds the projection coefficients </a:t>
            </a:r>
            <a:r>
              <a:rPr lang="el-GR" dirty="0" smtClean="0"/>
              <a:t>α</a:t>
            </a:r>
            <a:r>
              <a:rPr lang="en-US" baseline="-25000" dirty="0" smtClean="0"/>
              <a:t>m</a:t>
            </a:r>
            <a:r>
              <a:rPr lang="en-US" dirty="0" smtClean="0"/>
              <a:t> </a:t>
            </a:r>
            <a:r>
              <a:rPr lang="en-US" dirty="0"/>
              <a:t>by simply projecting the data f (s) onto the </a:t>
            </a:r>
            <a:r>
              <a:rPr lang="en-US" dirty="0" smtClean="0"/>
              <a:t>e’s. </a:t>
            </a:r>
            <a:r>
              <a:rPr lang="en-US" dirty="0"/>
              <a:t>(2.6) is only valid when the e’s have unit length (orthonormal). If not divide </a:t>
            </a:r>
            <a:r>
              <a:rPr lang="en-US" dirty="0" err="1"/>
              <a:t>rhs</a:t>
            </a:r>
            <a:r>
              <a:rPr lang="en-US" dirty="0"/>
              <a:t> of (2.6) by  </a:t>
            </a:r>
            <a:r>
              <a:rPr lang="en-US" dirty="0" smtClean="0"/>
              <a:t>∑ </a:t>
            </a:r>
            <a:r>
              <a:rPr lang="en-US" dirty="0"/>
              <a:t>e</a:t>
            </a:r>
            <a:r>
              <a:rPr lang="en-US" baseline="30000" dirty="0"/>
              <a:t>2</a:t>
            </a:r>
            <a:r>
              <a:rPr lang="en-US" baseline="-25000" dirty="0"/>
              <a:t>m</a:t>
            </a:r>
            <a:r>
              <a:rPr lang="en-US" dirty="0"/>
              <a:t>(s). </a:t>
            </a:r>
            <a:endParaRPr lang="en-US" dirty="0" smtClean="0"/>
          </a:p>
          <a:p>
            <a:endParaRPr lang="en-US" dirty="0"/>
          </a:p>
          <a:p>
            <a:r>
              <a:rPr lang="en-US" dirty="0" smtClean="0"/>
              <a:t>Since </a:t>
            </a:r>
            <a:r>
              <a:rPr lang="en-US" dirty="0"/>
              <a:t>orthogonal functions do not compete for the same variance</a:t>
            </a:r>
            <a:r>
              <a:rPr lang="en-US" dirty="0" smtClean="0"/>
              <a:t>, (</a:t>
            </a:r>
            <a:r>
              <a:rPr lang="en-US" dirty="0"/>
              <a:t>2.6) can be evaluated for each m separately, and in any order. The ordering m = 1 to M is quite arbitrary. When sin/cos is used the low m values correspond to the largest spatial scales. But ordering by amplitude (or equivalently: explained variance) makes a lot of sense too. </a:t>
            </a:r>
          </a:p>
        </p:txBody>
      </p:sp>
    </p:spTree>
    <p:extLst>
      <p:ext uri="{BB962C8B-B14F-4D97-AF65-F5344CB8AC3E}">
        <p14:creationId xmlns:p14="http://schemas.microsoft.com/office/powerpoint/2010/main" val="3494493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89844"/>
            <a:ext cx="8458200" cy="3416320"/>
          </a:xfrm>
          <a:prstGeom prst="rect">
            <a:avLst/>
          </a:prstGeom>
        </p:spPr>
        <p:txBody>
          <a:bodyPr wrap="square">
            <a:spAutoFit/>
          </a:bodyPr>
          <a:lstStyle/>
          <a:p>
            <a:r>
              <a:rPr lang="en-US" dirty="0"/>
              <a:t>If one were to truncate to N functions (N&lt;M) the explained variance (EV) is given by (2.5), but summed only over m = 1 to N, so ordering orthogonal functions by EV is natural and advantageous for many purposes</a:t>
            </a:r>
            <a:r>
              <a:rPr lang="en-US" dirty="0" smtClean="0"/>
              <a:t>.</a:t>
            </a:r>
          </a:p>
          <a:p>
            <a:endParaRPr lang="en-US" dirty="0"/>
          </a:p>
          <a:p>
            <a:r>
              <a:rPr lang="en-US" dirty="0"/>
              <a:t>	When the </a:t>
            </a:r>
            <a:r>
              <a:rPr lang="el-GR" dirty="0" smtClean="0"/>
              <a:t>α</a:t>
            </a:r>
            <a:r>
              <a:rPr lang="en-US" baseline="-25000" dirty="0" smtClean="0"/>
              <a:t>m</a:t>
            </a:r>
            <a:r>
              <a:rPr lang="en-US" dirty="0" smtClean="0"/>
              <a:t> </a:t>
            </a:r>
            <a:r>
              <a:rPr lang="en-US" dirty="0"/>
              <a:t>and </a:t>
            </a:r>
            <a:r>
              <a:rPr lang="en-US" dirty="0" err="1"/>
              <a:t>e</a:t>
            </a:r>
            <a:r>
              <a:rPr lang="en-US" baseline="-25000" dirty="0" err="1"/>
              <a:t>m</a:t>
            </a:r>
            <a:r>
              <a:rPr lang="en-US" dirty="0"/>
              <a:t>(s) are both known, the data in physical space can be retrieved via (2.3). When the </a:t>
            </a:r>
            <a:r>
              <a:rPr lang="el-GR" dirty="0" smtClean="0"/>
              <a:t>α</a:t>
            </a:r>
            <a:r>
              <a:rPr lang="en-US" baseline="-25000" dirty="0" smtClean="0"/>
              <a:t>m</a:t>
            </a:r>
            <a:r>
              <a:rPr lang="en-US" dirty="0" smtClean="0"/>
              <a:t> </a:t>
            </a:r>
            <a:r>
              <a:rPr lang="en-US" dirty="0"/>
              <a:t>and f(s) are known, a hypothetical situation, </a:t>
            </a:r>
            <a:r>
              <a:rPr lang="en-US" dirty="0" err="1"/>
              <a:t>e</a:t>
            </a:r>
            <a:r>
              <a:rPr lang="en-US" baseline="-25000" dirty="0" err="1"/>
              <a:t>m</a:t>
            </a:r>
            <a:r>
              <a:rPr lang="en-US" dirty="0"/>
              <a:t>(s) cannot be retrieved in general</a:t>
            </a:r>
            <a:r>
              <a:rPr lang="en-US" dirty="0" smtClean="0"/>
              <a:t>.</a:t>
            </a:r>
          </a:p>
          <a:p>
            <a:endParaRPr lang="en-US" dirty="0"/>
          </a:p>
          <a:p>
            <a:r>
              <a:rPr lang="en-US" dirty="0"/>
              <a:t>	It is necessary to reflect where the physical units reside in (2.3)-(2.6). </a:t>
            </a:r>
            <a:endParaRPr lang="en-US" dirty="0" smtClean="0"/>
          </a:p>
          <a:p>
            <a:r>
              <a:rPr lang="en-US" dirty="0" smtClean="0"/>
              <a:t>If </a:t>
            </a:r>
            <a:r>
              <a:rPr lang="en-US" dirty="0"/>
              <a:t>f(s) is say pressure, </a:t>
            </a:r>
            <a:r>
              <a:rPr lang="en-US" dirty="0" smtClean="0"/>
              <a:t>the </a:t>
            </a:r>
            <a:r>
              <a:rPr lang="el-GR" dirty="0" smtClean="0"/>
              <a:t>α</a:t>
            </a:r>
            <a:r>
              <a:rPr lang="en-US" baseline="-25000" dirty="0" smtClean="0"/>
              <a:t>m</a:t>
            </a:r>
            <a:r>
              <a:rPr lang="en-US" dirty="0" smtClean="0"/>
              <a:t> </a:t>
            </a:r>
            <a:r>
              <a:rPr lang="en-US" dirty="0"/>
              <a:t>assume the unit </a:t>
            </a:r>
            <a:r>
              <a:rPr lang="en-US" dirty="0" err="1" smtClean="0"/>
              <a:t>hPa</a:t>
            </a:r>
            <a:r>
              <a:rPr lang="en-US" dirty="0" smtClean="0"/>
              <a:t>, </a:t>
            </a:r>
            <a:r>
              <a:rPr lang="en-US" dirty="0"/>
              <a:t>and the SV has the unit </a:t>
            </a:r>
            <a:r>
              <a:rPr lang="en-US" dirty="0" smtClean="0"/>
              <a:t>hPa</a:t>
            </a:r>
            <a:r>
              <a:rPr lang="en-US" baseline="30000" dirty="0" smtClean="0"/>
              <a:t>2</a:t>
            </a:r>
            <a:r>
              <a:rPr lang="en-US" dirty="0"/>
              <a:t>. The </a:t>
            </a:r>
            <a:r>
              <a:rPr lang="en-US" dirty="0" err="1"/>
              <a:t>e</a:t>
            </a:r>
            <a:r>
              <a:rPr lang="en-US" baseline="-25000" dirty="0" err="1"/>
              <a:t>m</a:t>
            </a:r>
            <a:r>
              <a:rPr lang="en-US" dirty="0"/>
              <a:t>(s) are dimensionless, and it is convenient for </a:t>
            </a:r>
            <a:r>
              <a:rPr lang="en-US" dirty="0" err="1"/>
              <a:t>e</a:t>
            </a:r>
            <a:r>
              <a:rPr lang="en-US" baseline="-25000" dirty="0" err="1"/>
              <a:t>m</a:t>
            </a:r>
            <a:r>
              <a:rPr lang="en-US" dirty="0"/>
              <a:t>(s) to have unit length, such that the numerical values of  </a:t>
            </a:r>
            <a:r>
              <a:rPr lang="el-GR" dirty="0" smtClean="0"/>
              <a:t>α</a:t>
            </a:r>
            <a:r>
              <a:rPr lang="en-US" baseline="-25000" dirty="0" smtClean="0"/>
              <a:t>m</a:t>
            </a:r>
            <a:r>
              <a:rPr lang="en-US" dirty="0" smtClean="0"/>
              <a:t> </a:t>
            </a:r>
            <a:r>
              <a:rPr lang="en-US" dirty="0"/>
              <a:t>and SV make sense in physical units </a:t>
            </a:r>
            <a:r>
              <a:rPr lang="en-US" dirty="0" err="1" smtClean="0"/>
              <a:t>hPa</a:t>
            </a:r>
            <a:r>
              <a:rPr lang="en-US" dirty="0" smtClean="0"/>
              <a:t> </a:t>
            </a:r>
            <a:r>
              <a:rPr lang="en-US" dirty="0"/>
              <a:t>and </a:t>
            </a:r>
            <a:r>
              <a:rPr lang="en-US" dirty="0" smtClean="0"/>
              <a:t>hPa</a:t>
            </a:r>
            <a:r>
              <a:rPr lang="en-US" baseline="30000" dirty="0" smtClean="0"/>
              <a:t>2</a:t>
            </a:r>
            <a:r>
              <a:rPr lang="en-US" dirty="0" smtClean="0"/>
              <a:t> </a:t>
            </a:r>
            <a:r>
              <a:rPr lang="en-US" dirty="0"/>
              <a:t>respectively. </a:t>
            </a:r>
          </a:p>
        </p:txBody>
      </p:sp>
    </p:spTree>
    <p:extLst>
      <p:ext uri="{BB962C8B-B14F-4D97-AF65-F5344CB8AC3E}">
        <p14:creationId xmlns:p14="http://schemas.microsoft.com/office/powerpoint/2010/main" val="3146620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830282"/>
            <a:ext cx="8763000" cy="4585871"/>
          </a:xfrm>
          <a:prstGeom prst="rect">
            <a:avLst/>
          </a:prstGeom>
        </p:spPr>
        <p:txBody>
          <a:bodyPr wrap="square">
            <a:spAutoFit/>
          </a:bodyPr>
          <a:lstStyle/>
          <a:p>
            <a:r>
              <a:rPr lang="en-US" dirty="0"/>
              <a:t>The above was written for unspecified orthogonal functions. There </a:t>
            </a:r>
            <a:r>
              <a:rPr lang="en-US" dirty="0" smtClean="0"/>
              <a:t>are many orthogonal </a:t>
            </a:r>
            <a:r>
              <a:rPr lang="en-US" dirty="0"/>
              <a:t>functions. Analytical orthogonal functions include the sin </a:t>
            </a:r>
            <a:r>
              <a:rPr lang="en-US" dirty="0" err="1"/>
              <a:t>ms</a:t>
            </a:r>
            <a:r>
              <a:rPr lang="en-US" dirty="0"/>
              <a:t>, cos </a:t>
            </a:r>
            <a:r>
              <a:rPr lang="en-US" dirty="0" err="1"/>
              <a:t>ms</a:t>
            </a:r>
            <a:r>
              <a:rPr lang="en-US" dirty="0"/>
              <a:t> pair (or cos </a:t>
            </a:r>
            <a:r>
              <a:rPr lang="en-US" dirty="0" smtClean="0"/>
              <a:t>m(s- phase angle )) </a:t>
            </a:r>
            <a:r>
              <a:rPr lang="en-US" dirty="0"/>
              <a:t>as the most famous of all - in this case (2.6) is known as the Fourier transform. Legendre polynomials, and spherical harmonics (a combination of sin/cos in the east west direction and Legendre in the north south direction) are also widely used in meteorology, starting with Baer and </a:t>
            </a:r>
            <a:r>
              <a:rPr lang="en-US" dirty="0" err="1"/>
              <a:t>Platzman</a:t>
            </a:r>
            <a:r>
              <a:rPr lang="en-US" dirty="0"/>
              <a:t>(1961). </a:t>
            </a:r>
            <a:endParaRPr lang="en-US" dirty="0" smtClean="0"/>
          </a:p>
          <a:p>
            <a:endParaRPr lang="en-US" dirty="0"/>
          </a:p>
          <a:p>
            <a:r>
              <a:rPr lang="en-US" dirty="0" smtClean="0"/>
              <a:t>But </a:t>
            </a:r>
            <a:r>
              <a:rPr lang="en-US" dirty="0"/>
              <a:t>the list includes Bessel, </a:t>
            </a:r>
            <a:r>
              <a:rPr lang="en-US" dirty="0" err="1"/>
              <a:t>Hermite</a:t>
            </a:r>
            <a:r>
              <a:rPr lang="en-US" dirty="0"/>
              <a:t>, </a:t>
            </a:r>
            <a:r>
              <a:rPr lang="en-US" dirty="0" err="1"/>
              <a:t>Chebyshev</a:t>
            </a:r>
            <a:r>
              <a:rPr lang="en-US" dirty="0"/>
              <a:t>, Laguerre functions </a:t>
            </a:r>
            <a:r>
              <a:rPr lang="en-US" dirty="0" err="1"/>
              <a:t>etc</a:t>
            </a:r>
            <a:r>
              <a:rPr lang="en-US" dirty="0"/>
              <a:t> etc. Why prefer one function over the other?  There are issues of taste, preference, accuracy, theory, scaling, tradition, ...convenience. We mention here specifically the issue of ‘efficiency’. For practical reasons one may have to truncate, in (2.3), to much less than M. </a:t>
            </a:r>
            <a:endParaRPr lang="en-US" dirty="0" smtClean="0"/>
          </a:p>
          <a:p>
            <a:endParaRPr lang="en-US" dirty="0"/>
          </a:p>
          <a:p>
            <a:r>
              <a:rPr lang="en-US" dirty="0" smtClean="0">
                <a:solidFill>
                  <a:srgbClr val="FF0000"/>
                </a:solidFill>
              </a:rPr>
              <a:t>If</a:t>
            </a:r>
            <a:r>
              <a:rPr lang="en-US" dirty="0" smtClean="0"/>
              <a:t> </a:t>
            </a:r>
            <a:r>
              <a:rPr lang="en-US" dirty="0"/>
              <a:t>only N orthogonal functions are allowed (N&lt;M) it matters which orthogonal functions will explain the most variance. The remainder is relegated to unresolved scales, unexplained variance and truncation error. </a:t>
            </a:r>
            <a:endParaRPr lang="en-US" dirty="0" smtClean="0"/>
          </a:p>
          <a:p>
            <a:endParaRPr lang="en-US" sz="1100" dirty="0"/>
          </a:p>
          <a:p>
            <a:r>
              <a:rPr lang="en-US" sz="1100" dirty="0" smtClean="0"/>
              <a:t>{</a:t>
            </a:r>
            <a:r>
              <a:rPr lang="en-US" sz="1100" dirty="0"/>
              <a:t>A different type of efficiency has to do with the speed by which transforms like (2.3) and (2.6), can be executed on a computer.}</a:t>
            </a:r>
          </a:p>
        </p:txBody>
      </p:sp>
    </p:spTree>
    <p:extLst>
      <p:ext uri="{BB962C8B-B14F-4D97-AF65-F5344CB8AC3E}">
        <p14:creationId xmlns:p14="http://schemas.microsoft.com/office/powerpoint/2010/main" val="2065707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35846"/>
            <a:ext cx="8610600" cy="3970318"/>
          </a:xfrm>
          <a:prstGeom prst="rect">
            <a:avLst/>
          </a:prstGeom>
        </p:spPr>
        <p:txBody>
          <a:bodyPr wrap="square">
            <a:spAutoFit/>
          </a:bodyPr>
          <a:lstStyle/>
          <a:p>
            <a:r>
              <a:rPr lang="en-US" dirty="0"/>
              <a:t>	One can easily imagine non-analytical orthogonal functions. Examples include </a:t>
            </a:r>
            <a:r>
              <a:rPr lang="en-US" dirty="0" err="1"/>
              <a:t>zeros</a:t>
            </a:r>
            <a:r>
              <a:rPr lang="en-US" dirty="0"/>
              <a:t> at all points in space except one - this makes for a set of orthogonal functions equal to n</a:t>
            </a:r>
            <a:r>
              <a:rPr lang="en-US" baseline="-25000" dirty="0"/>
              <a:t>s</a:t>
            </a:r>
            <a:r>
              <a:rPr lang="en-US" dirty="0"/>
              <a:t> . An advantage of </a:t>
            </a:r>
            <a:r>
              <a:rPr lang="en-US" dirty="0" smtClean="0"/>
              <a:t>classical analytical </a:t>
            </a:r>
            <a:r>
              <a:rPr lang="en-US" dirty="0"/>
              <a:t>functions is that there is theory and a wealth of information. Moreover, analytical functions suggest values and meaning in between the data points. This makes differentiation and interpolation easy. Nevertheless, ever since Lorenz(1956) non-analytical empirical orthogonal functions (no more than a set of numbers on a </a:t>
            </a:r>
            <a:r>
              <a:rPr lang="en-US" dirty="0" smtClean="0"/>
              <a:t>grid or a set of stations) </a:t>
            </a:r>
            <a:r>
              <a:rPr lang="en-US" dirty="0"/>
              <a:t>are highly popular in Meteorology as a device to “let the data speak”. Moreover, these empirical orthogonal functions (EOF) are the most efficient in explaining variance for a given data set</a:t>
            </a:r>
            <a:r>
              <a:rPr lang="en-US" dirty="0" smtClean="0"/>
              <a:t>.</a:t>
            </a:r>
          </a:p>
          <a:p>
            <a:endParaRPr lang="en-US" dirty="0"/>
          </a:p>
          <a:p>
            <a:endParaRPr lang="en-US" dirty="0"/>
          </a:p>
          <a:p>
            <a:r>
              <a:rPr lang="en-US" dirty="0"/>
              <a:t>	We have written the above, (2.1) thru (2.6), for space s. One can trivially replace space s by time t (1 &lt;= t &lt;= </a:t>
            </a:r>
            <a:r>
              <a:rPr lang="en-US" dirty="0" err="1"/>
              <a:t>n</a:t>
            </a:r>
            <a:r>
              <a:rPr lang="en-US" baseline="-25000" dirty="0" err="1"/>
              <a:t>t</a:t>
            </a:r>
            <a:r>
              <a:rPr lang="en-US" dirty="0"/>
              <a:t>)  and keep the exact same equations showing t instead of s. </a:t>
            </a:r>
            <a:r>
              <a:rPr lang="en-US" i="1" dirty="0"/>
              <a:t>However, </a:t>
            </a:r>
          </a:p>
        </p:txBody>
      </p:sp>
    </p:spTree>
    <p:extLst>
      <p:ext uri="{BB962C8B-B14F-4D97-AF65-F5344CB8AC3E}">
        <p14:creationId xmlns:p14="http://schemas.microsoft.com/office/powerpoint/2010/main" val="1176906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39090"/>
            <a:ext cx="8763000" cy="5632311"/>
          </a:xfrm>
          <a:prstGeom prst="rect">
            <a:avLst/>
          </a:prstGeom>
        </p:spPr>
        <p:txBody>
          <a:bodyPr wrap="square">
            <a:spAutoFit/>
          </a:bodyPr>
          <a:lstStyle/>
          <a:p>
            <a:r>
              <a:rPr lang="en-US" dirty="0"/>
              <a:t>However, if one has a space-time data set, f (s, t), </a:t>
            </a:r>
            <a:r>
              <a:rPr lang="en-US" dirty="0" smtClean="0"/>
              <a:t>the </a:t>
            </a:r>
            <a:r>
              <a:rPr lang="en-US" dirty="0"/>
              <a:t>situation becomes quickly more involved.  For instance, choosing orthogonal functions, as before, in space, (2.3) can be written as:</a:t>
            </a:r>
          </a:p>
          <a:p>
            <a:r>
              <a:rPr lang="en-US" dirty="0"/>
              <a:t>		</a:t>
            </a:r>
            <a:r>
              <a:rPr lang="en-US" dirty="0" smtClean="0"/>
              <a:t>         M</a:t>
            </a:r>
            <a:endParaRPr lang="en-US" dirty="0"/>
          </a:p>
          <a:p>
            <a:r>
              <a:rPr lang="en-US" dirty="0" smtClean="0"/>
              <a:t>        f </a:t>
            </a:r>
            <a:r>
              <a:rPr lang="en-US" dirty="0"/>
              <a:t>(s, t) = [ f (s, t) ]   +  </a:t>
            </a:r>
            <a:r>
              <a:rPr lang="en-US" dirty="0" smtClean="0"/>
              <a:t>∑  </a:t>
            </a:r>
            <a:r>
              <a:rPr lang="el-GR" dirty="0" smtClean="0"/>
              <a:t>α</a:t>
            </a:r>
            <a:r>
              <a:rPr lang="en-US" baseline="-25000" dirty="0" smtClean="0"/>
              <a:t>m</a:t>
            </a:r>
            <a:r>
              <a:rPr lang="en-US" dirty="0" smtClean="0"/>
              <a:t>(t</a:t>
            </a:r>
            <a:r>
              <a:rPr lang="en-US" dirty="0"/>
              <a:t>)  </a:t>
            </a:r>
            <a:r>
              <a:rPr lang="en-US" dirty="0" err="1"/>
              <a:t>e</a:t>
            </a:r>
            <a:r>
              <a:rPr lang="en-US" baseline="-25000" dirty="0" err="1"/>
              <a:t>m</a:t>
            </a:r>
            <a:r>
              <a:rPr lang="en-US" dirty="0"/>
              <a:t>(s)		1 &lt;= s &lt;=  n</a:t>
            </a:r>
            <a:r>
              <a:rPr lang="en-US" baseline="-25000" dirty="0"/>
              <a:t>s</a:t>
            </a:r>
            <a:r>
              <a:rPr lang="en-US" dirty="0"/>
              <a:t> 	1 &lt;= t &lt;=  </a:t>
            </a:r>
            <a:r>
              <a:rPr lang="en-US" dirty="0" err="1" smtClean="0"/>
              <a:t>n</a:t>
            </a:r>
            <a:r>
              <a:rPr lang="en-US" baseline="-25000" dirty="0" err="1" smtClean="0"/>
              <a:t>t</a:t>
            </a:r>
            <a:r>
              <a:rPr lang="en-US" baseline="-25000" dirty="0" smtClean="0"/>
              <a:t>    </a:t>
            </a:r>
            <a:r>
              <a:rPr lang="en-US" dirty="0" smtClean="0"/>
              <a:t>(</a:t>
            </a:r>
            <a:r>
              <a:rPr lang="en-US" dirty="0"/>
              <a:t>2.7)</a:t>
            </a:r>
          </a:p>
          <a:p>
            <a:r>
              <a:rPr lang="en-US" dirty="0"/>
              <a:t>		</a:t>
            </a:r>
            <a:r>
              <a:rPr lang="en-US" dirty="0" smtClean="0"/>
              <a:t>       m=1</a:t>
            </a:r>
            <a:endParaRPr lang="en-US" dirty="0"/>
          </a:p>
          <a:p>
            <a:r>
              <a:rPr lang="en-US" dirty="0"/>
              <a:t>where the projection coefficients and the space mean are a function of time.</a:t>
            </a:r>
          </a:p>
          <a:p>
            <a:r>
              <a:rPr lang="en-US" dirty="0"/>
              <a:t>While choosing orthogonal functions in time would lead to:</a:t>
            </a:r>
          </a:p>
          <a:p>
            <a:r>
              <a:rPr lang="en-US" dirty="0"/>
              <a:t>	 	</a:t>
            </a:r>
            <a:r>
              <a:rPr lang="en-US" dirty="0" smtClean="0"/>
              <a:t>          M</a:t>
            </a:r>
            <a:endParaRPr lang="en-US" dirty="0"/>
          </a:p>
          <a:p>
            <a:r>
              <a:rPr lang="en-US" dirty="0" smtClean="0"/>
              <a:t>        f </a:t>
            </a:r>
            <a:r>
              <a:rPr lang="en-US" dirty="0"/>
              <a:t>(s, t) = &lt; f (s , t) &gt;  </a:t>
            </a:r>
            <a:r>
              <a:rPr lang="en-US" dirty="0" smtClean="0"/>
              <a:t>+ ∑ </a:t>
            </a:r>
            <a:r>
              <a:rPr lang="el-GR" dirty="0" smtClean="0"/>
              <a:t>α</a:t>
            </a:r>
            <a:r>
              <a:rPr lang="en-US" baseline="-25000" dirty="0" smtClean="0"/>
              <a:t>m</a:t>
            </a:r>
            <a:r>
              <a:rPr lang="en-US" dirty="0" smtClean="0"/>
              <a:t>(s</a:t>
            </a:r>
            <a:r>
              <a:rPr lang="en-US" dirty="0"/>
              <a:t>)  </a:t>
            </a:r>
            <a:r>
              <a:rPr lang="en-US" dirty="0" err="1"/>
              <a:t>e</a:t>
            </a:r>
            <a:r>
              <a:rPr lang="en-US" baseline="-25000" dirty="0" err="1"/>
              <a:t>m</a:t>
            </a:r>
            <a:r>
              <a:rPr lang="en-US" dirty="0"/>
              <a:t>(t)		1 &lt;= s &lt;=  n</a:t>
            </a:r>
            <a:r>
              <a:rPr lang="en-US" baseline="-25000" dirty="0"/>
              <a:t>s</a:t>
            </a:r>
            <a:r>
              <a:rPr lang="en-US" dirty="0"/>
              <a:t> 	1 &lt;= t &lt;=  </a:t>
            </a:r>
            <a:r>
              <a:rPr lang="en-US" dirty="0" err="1"/>
              <a:t>n</a:t>
            </a:r>
            <a:r>
              <a:rPr lang="en-US" baseline="-25000" dirty="0" err="1"/>
              <a:t>t</a:t>
            </a:r>
            <a:r>
              <a:rPr lang="en-US" dirty="0"/>
              <a:t> </a:t>
            </a:r>
            <a:r>
              <a:rPr lang="en-US" dirty="0" smtClean="0"/>
              <a:t> (</a:t>
            </a:r>
            <a:r>
              <a:rPr lang="en-US" dirty="0"/>
              <a:t>2.7a)</a:t>
            </a:r>
          </a:p>
          <a:p>
            <a:r>
              <a:rPr lang="en-US" dirty="0"/>
              <a:t>		</a:t>
            </a:r>
            <a:r>
              <a:rPr lang="en-US" dirty="0" smtClean="0"/>
              <a:t>        m=1</a:t>
            </a:r>
            <a:endParaRPr lang="en-US" dirty="0"/>
          </a:p>
          <a:p>
            <a:r>
              <a:rPr lang="en-US" dirty="0"/>
              <a:t>where the time mean, and the projection coefficients are a function of space. Time mean is denoted by &lt; &gt; </a:t>
            </a:r>
            <a:r>
              <a:rPr lang="en-US" dirty="0" smtClean="0"/>
              <a:t>.</a:t>
            </a:r>
          </a:p>
          <a:p>
            <a:endParaRPr lang="en-US" dirty="0"/>
          </a:p>
          <a:p>
            <a:r>
              <a:rPr lang="en-US" dirty="0"/>
              <a:t>	</a:t>
            </a:r>
            <a:r>
              <a:rPr lang="en-US" dirty="0" err="1"/>
              <a:t>Eq</a:t>
            </a:r>
            <a:r>
              <a:rPr lang="en-US" dirty="0"/>
              <a:t> (2.7) and (2.7a) lead, in general, to drastically different looks of the same data set, sometimes referred to as T-mode and S-mode analysis. There is, however, one unique set of functions for which this space-time ambiguity can be removed: EOFs, </a:t>
            </a:r>
            <a:r>
              <a:rPr lang="en-US" dirty="0" smtClean="0"/>
              <a:t> </a:t>
            </a:r>
            <a:r>
              <a:rPr lang="en-US" dirty="0" err="1" smtClean="0"/>
              <a:t>i.e</a:t>
            </a:r>
            <a:r>
              <a:rPr lang="en-US" dirty="0" smtClean="0"/>
              <a:t> </a:t>
            </a:r>
            <a:r>
              <a:rPr lang="el-GR" dirty="0" smtClean="0"/>
              <a:t>α</a:t>
            </a:r>
            <a:r>
              <a:rPr lang="en-US" baseline="-25000" dirty="0" smtClean="0"/>
              <a:t>m</a:t>
            </a:r>
            <a:r>
              <a:rPr lang="en-US" dirty="0" smtClean="0"/>
              <a:t>(t</a:t>
            </a:r>
            <a:r>
              <a:rPr lang="en-US" dirty="0"/>
              <a:t>) in (2.7) is the same as </a:t>
            </a:r>
            <a:r>
              <a:rPr lang="en-US" dirty="0" err="1"/>
              <a:t>e</a:t>
            </a:r>
            <a:r>
              <a:rPr lang="en-US" baseline="-25000" dirty="0" err="1"/>
              <a:t>m</a:t>
            </a:r>
            <a:r>
              <a:rPr lang="en-US" dirty="0"/>
              <a:t>(t) in (2.7a), and  </a:t>
            </a:r>
            <a:r>
              <a:rPr lang="el-GR" dirty="0" smtClean="0"/>
              <a:t>α</a:t>
            </a:r>
            <a:r>
              <a:rPr lang="en-US" baseline="-25000" dirty="0" smtClean="0"/>
              <a:t>m</a:t>
            </a:r>
            <a:r>
              <a:rPr lang="en-US" dirty="0" smtClean="0"/>
              <a:t>(s</a:t>
            </a:r>
            <a:r>
              <a:rPr lang="en-US" dirty="0"/>
              <a:t>) in (2.7a) is the same as </a:t>
            </a:r>
            <a:r>
              <a:rPr lang="en-US" dirty="0" err="1"/>
              <a:t>e</a:t>
            </a:r>
            <a:r>
              <a:rPr lang="en-US" baseline="-25000" dirty="0" err="1"/>
              <a:t>m</a:t>
            </a:r>
            <a:r>
              <a:rPr lang="en-US" dirty="0"/>
              <a:t>(s) in (2.7). We phrase this as follows: </a:t>
            </a:r>
            <a:r>
              <a:rPr lang="en-US" dirty="0" smtClean="0"/>
              <a:t> For </a:t>
            </a:r>
            <a:r>
              <a:rPr lang="en-US" dirty="0"/>
              <a:t>EOFs one can reverse (interchange) the roles of time and space. This does, however, require a careful treatment of the space-time mean, see </a:t>
            </a:r>
            <a:r>
              <a:rPr lang="en-US" dirty="0" smtClean="0"/>
              <a:t> section 2.3</a:t>
            </a:r>
            <a:r>
              <a:rPr lang="en-US" dirty="0"/>
              <a:t>. </a:t>
            </a:r>
          </a:p>
        </p:txBody>
      </p:sp>
    </p:spTree>
    <p:extLst>
      <p:ext uri="{BB962C8B-B14F-4D97-AF65-F5344CB8AC3E}">
        <p14:creationId xmlns:p14="http://schemas.microsoft.com/office/powerpoint/2010/main" val="3798748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76285"/>
            <a:ext cx="8534400" cy="4524315"/>
          </a:xfrm>
          <a:prstGeom prst="rect">
            <a:avLst/>
          </a:prstGeom>
        </p:spPr>
        <p:txBody>
          <a:bodyPr wrap="square">
            <a:spAutoFit/>
          </a:bodyPr>
          <a:lstStyle/>
          <a:p>
            <a:r>
              <a:rPr lang="en-US" b="1" dirty="0">
                <a:solidFill>
                  <a:srgbClr val="FF0000"/>
                </a:solidFill>
              </a:rPr>
              <a:t>2.2 Correlation and </a:t>
            </a:r>
            <a:r>
              <a:rPr lang="en-US" b="1" dirty="0" smtClean="0">
                <a:solidFill>
                  <a:srgbClr val="FF0000"/>
                </a:solidFill>
              </a:rPr>
              <a:t>Covariance</a:t>
            </a:r>
          </a:p>
          <a:p>
            <a:endParaRPr lang="en-US" dirty="0">
              <a:solidFill>
                <a:srgbClr val="FF0000"/>
              </a:solidFill>
            </a:endParaRPr>
          </a:p>
          <a:p>
            <a:r>
              <a:rPr lang="en-US" dirty="0"/>
              <a:t>	Here we discuss elementary statistics in one dimension first (time) and use as a not-so-arbitrary example of two times series, D(t) the seasonal mean pressure at Darwin in Australia near a center of action of a phenomenon called ENSO, and seasonal mean temperature T(t) at some far away location in mid-latitude: T(t), 1&lt;=t&lt;= </a:t>
            </a:r>
            <a:r>
              <a:rPr lang="en-US" dirty="0" err="1"/>
              <a:t>n</a:t>
            </a:r>
            <a:r>
              <a:rPr lang="en-US" baseline="-25000" dirty="0" err="1"/>
              <a:t>t</a:t>
            </a:r>
            <a:r>
              <a:rPr lang="en-US" dirty="0"/>
              <a:t> , where t is a year index, 1948..2005 say; </a:t>
            </a:r>
            <a:r>
              <a:rPr lang="en-US" dirty="0" err="1"/>
              <a:t>n</a:t>
            </a:r>
            <a:r>
              <a:rPr lang="en-US" baseline="-25000" dirty="0" err="1"/>
              <a:t>t</a:t>
            </a:r>
            <a:r>
              <a:rPr lang="en-US" dirty="0"/>
              <a:t>=58). One can define the time mean of D as </a:t>
            </a:r>
          </a:p>
          <a:p>
            <a:r>
              <a:rPr lang="en-US" dirty="0"/>
              <a:t>		</a:t>
            </a:r>
            <a:r>
              <a:rPr lang="en-US" dirty="0" smtClean="0"/>
              <a:t>             </a:t>
            </a:r>
            <a:r>
              <a:rPr lang="en-US" dirty="0" err="1" smtClean="0"/>
              <a:t>n</a:t>
            </a:r>
            <a:r>
              <a:rPr lang="en-US" baseline="-25000" dirty="0" err="1" smtClean="0"/>
              <a:t>t</a:t>
            </a:r>
            <a:endParaRPr lang="en-US" dirty="0"/>
          </a:p>
          <a:p>
            <a:r>
              <a:rPr lang="en-US" dirty="0"/>
              <a:t>		&lt;D&gt; =  </a:t>
            </a:r>
            <a:r>
              <a:rPr lang="en-US" dirty="0" smtClean="0"/>
              <a:t> ∑ </a:t>
            </a:r>
            <a:r>
              <a:rPr lang="en-US" dirty="0"/>
              <a:t>D(t) /  </a:t>
            </a:r>
            <a:r>
              <a:rPr lang="en-US" dirty="0" err="1"/>
              <a:t>n</a:t>
            </a:r>
            <a:r>
              <a:rPr lang="en-US" baseline="-25000" dirty="0" err="1"/>
              <a:t>t</a:t>
            </a:r>
            <a:r>
              <a:rPr lang="en-US" dirty="0"/>
              <a:t>, 					(2.8</a:t>
            </a:r>
            <a:r>
              <a:rPr lang="en-US" dirty="0" smtClean="0"/>
              <a:t>)</a:t>
            </a:r>
            <a:r>
              <a:rPr lang="en-US" dirty="0"/>
              <a:t>	</a:t>
            </a:r>
          </a:p>
          <a:p>
            <a:r>
              <a:rPr lang="en-US" dirty="0"/>
              <a:t>		</a:t>
            </a:r>
            <a:r>
              <a:rPr lang="en-US" dirty="0" smtClean="0"/>
              <a:t>             t=1</a:t>
            </a:r>
            <a:endParaRPr lang="en-US" dirty="0"/>
          </a:p>
          <a:p>
            <a:r>
              <a:rPr lang="en-US" dirty="0"/>
              <a:t>and T similarly has a time average &lt;T&gt;. </a:t>
            </a:r>
            <a:endParaRPr lang="en-US" dirty="0" smtClean="0"/>
          </a:p>
          <a:p>
            <a:endParaRPr lang="en-US" dirty="0"/>
          </a:p>
          <a:p>
            <a:r>
              <a:rPr lang="en-US" dirty="0" smtClean="0"/>
              <a:t>We </a:t>
            </a:r>
            <a:r>
              <a:rPr lang="en-US" dirty="0"/>
              <a:t>now formulate departures from the mean, often called anomalies:</a:t>
            </a:r>
          </a:p>
          <a:p>
            <a:r>
              <a:rPr lang="en-US" dirty="0"/>
              <a:t>		D’(t) = D(t) - &lt;D&gt;</a:t>
            </a:r>
          </a:p>
          <a:p>
            <a:r>
              <a:rPr lang="en-US" dirty="0"/>
              <a:t>						</a:t>
            </a:r>
            <a:r>
              <a:rPr lang="en-US" dirty="0" smtClean="0"/>
              <a:t>for </a:t>
            </a:r>
            <a:r>
              <a:rPr lang="en-US" dirty="0"/>
              <a:t>all t	</a:t>
            </a:r>
            <a:r>
              <a:rPr lang="en-US" dirty="0" smtClean="0"/>
              <a:t>                 (</a:t>
            </a:r>
            <a:r>
              <a:rPr lang="en-US" dirty="0"/>
              <a:t>2.9)</a:t>
            </a:r>
          </a:p>
          <a:p>
            <a:r>
              <a:rPr lang="en-US" dirty="0"/>
              <a:t>		T’(t) = T(t)  - &lt;T&gt;		</a:t>
            </a:r>
          </a:p>
        </p:txBody>
      </p:sp>
    </p:spTree>
    <p:extLst>
      <p:ext uri="{BB962C8B-B14F-4D97-AF65-F5344CB8AC3E}">
        <p14:creationId xmlns:p14="http://schemas.microsoft.com/office/powerpoint/2010/main" val="1933084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1700</TotalTime>
  <Words>1427</Words>
  <Application>Microsoft Office PowerPoint</Application>
  <PresentationFormat>On-screen Show (4:3)</PresentationFormat>
  <Paragraphs>198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Huug Vandendool</dc:creator>
  <cp:lastModifiedBy>Suru</cp:lastModifiedBy>
  <cp:revision>20</cp:revision>
  <cp:lastPrinted>2014-03-30T20:48:25Z</cp:lastPrinted>
  <dcterms:created xsi:type="dcterms:W3CDTF">2014-03-29T20:40:34Z</dcterms:created>
  <dcterms:modified xsi:type="dcterms:W3CDTF">2014-04-02T22:06:43Z</dcterms:modified>
</cp:coreProperties>
</file>